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12192000"/>
  <p:embeddedFontLst>
    <p:embeddedFont>
      <p:font typeface="MiSans" panose="020B0604020202020204" charset="-122"/>
      <p:regular r:id="rId11"/>
    </p:embeddedFont>
    <p:embeddedFont>
      <p:font typeface="Liter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29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d49cd3e4a77f510aa7d7449ea6e6506c8c86ff30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2798" b="279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D6EFD">
                  <a:alpha val="10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20C997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220295" y="1157288"/>
            <a:ext cx="1752600" cy="381000"/>
          </a:xfrm>
          <a:custGeom>
            <a:avLst/>
            <a:gdLst/>
            <a:ahLst/>
            <a:cxnLst/>
            <a:rect l="l" t="t" r="r" b="b"/>
            <a:pathLst>
              <a:path w="1752600" h="381000">
                <a:moveTo>
                  <a:pt x="190500" y="0"/>
                </a:moveTo>
                <a:lnTo>
                  <a:pt x="1562100" y="0"/>
                </a:lnTo>
                <a:cubicBezTo>
                  <a:pt x="1667240" y="0"/>
                  <a:pt x="1752600" y="85360"/>
                  <a:pt x="1752600" y="190500"/>
                </a:cubicBezTo>
                <a:lnTo>
                  <a:pt x="1752600" y="190500"/>
                </a:lnTo>
                <a:cubicBezTo>
                  <a:pt x="1752600" y="295640"/>
                  <a:pt x="1667240" y="381000"/>
                  <a:pt x="15621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372695" y="1233488"/>
            <a:ext cx="1446490" cy="2209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kern="0" spc="60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ALGOMATH-2026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685925" y="1995487"/>
            <a:ext cx="8820150" cy="2143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AI-Based Skin Lesion Classification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Using Deep Learning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492818" y="4329113"/>
            <a:ext cx="5210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ConvNeXt-Tiny Architecture for Medical Diagnosis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566636" y="524339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9" name="Shape 6"/>
          <p:cNvSpPr/>
          <p:nvPr/>
        </p:nvSpPr>
        <p:spPr>
          <a:xfrm>
            <a:off x="3699986" y="537674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4100036" y="5357693"/>
            <a:ext cx="1047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Deep Learning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417701" y="524339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12" name="Shape 9"/>
          <p:cNvSpPr/>
          <p:nvPr/>
        </p:nvSpPr>
        <p:spPr>
          <a:xfrm>
            <a:off x="5551051" y="537674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5484" y="0"/>
                </a:moveTo>
                <a:cubicBezTo>
                  <a:pt x="55625" y="0"/>
                  <a:pt x="47625" y="8000"/>
                  <a:pt x="47625" y="17859"/>
                </a:cubicBezTo>
                <a:lnTo>
                  <a:pt x="47625" y="95250"/>
                </a:lnTo>
                <a:cubicBezTo>
                  <a:pt x="47625" y="105110"/>
                  <a:pt x="55625" y="113109"/>
                  <a:pt x="65484" y="113109"/>
                </a:cubicBezTo>
                <a:lnTo>
                  <a:pt x="89297" y="113109"/>
                </a:lnTo>
                <a:cubicBezTo>
                  <a:pt x="99157" y="113109"/>
                  <a:pt x="107156" y="105110"/>
                  <a:pt x="107156" y="95250"/>
                </a:cubicBezTo>
                <a:lnTo>
                  <a:pt x="107156" y="71438"/>
                </a:lnTo>
                <a:lnTo>
                  <a:pt x="119063" y="71438"/>
                </a:lnTo>
                <a:cubicBezTo>
                  <a:pt x="145368" y="71438"/>
                  <a:pt x="166688" y="92757"/>
                  <a:pt x="166688" y="119063"/>
                </a:cubicBezTo>
                <a:cubicBezTo>
                  <a:pt x="166688" y="145368"/>
                  <a:pt x="145368" y="166688"/>
                  <a:pt x="119063" y="166688"/>
                </a:cubicBezTo>
                <a:lnTo>
                  <a:pt x="11906" y="166688"/>
                </a:lnTo>
                <a:cubicBezTo>
                  <a:pt x="5321" y="166688"/>
                  <a:pt x="0" y="172008"/>
                  <a:pt x="0" y="178594"/>
                </a:cubicBezTo>
                <a:cubicBezTo>
                  <a:pt x="0" y="185179"/>
                  <a:pt x="5321" y="190500"/>
                  <a:pt x="11906" y="190500"/>
                </a:cubicBezTo>
                <a:lnTo>
                  <a:pt x="178594" y="190500"/>
                </a:lnTo>
                <a:cubicBezTo>
                  <a:pt x="185179" y="190500"/>
                  <a:pt x="190500" y="185179"/>
                  <a:pt x="190500" y="178594"/>
                </a:cubicBezTo>
                <a:cubicBezTo>
                  <a:pt x="190500" y="172008"/>
                  <a:pt x="185179" y="166688"/>
                  <a:pt x="178594" y="166688"/>
                </a:cubicBezTo>
                <a:lnTo>
                  <a:pt x="172306" y="166688"/>
                </a:lnTo>
                <a:cubicBezTo>
                  <a:pt x="183617" y="154037"/>
                  <a:pt x="190500" y="137368"/>
                  <a:pt x="190500" y="119063"/>
                </a:cubicBezTo>
                <a:cubicBezTo>
                  <a:pt x="190500" y="79623"/>
                  <a:pt x="158502" y="47625"/>
                  <a:pt x="119063" y="47625"/>
                </a:cubicBezTo>
                <a:lnTo>
                  <a:pt x="107156" y="47625"/>
                </a:lnTo>
                <a:lnTo>
                  <a:pt x="107156" y="17859"/>
                </a:lnTo>
                <a:cubicBezTo>
                  <a:pt x="107156" y="8000"/>
                  <a:pt x="99157" y="0"/>
                  <a:pt x="89297" y="0"/>
                </a:cubicBezTo>
                <a:lnTo>
                  <a:pt x="65484" y="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110133" y="148828"/>
                </a:lnTo>
                <a:cubicBezTo>
                  <a:pt x="115081" y="148828"/>
                  <a:pt x="119063" y="144847"/>
                  <a:pt x="119063" y="139898"/>
                </a:cubicBezTo>
                <a:cubicBezTo>
                  <a:pt x="119063" y="134950"/>
                  <a:pt x="115081" y="130969"/>
                  <a:pt x="110133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5951101" y="5357693"/>
            <a:ext cx="781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Medical AI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002066" y="524339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15" name="Shape 12"/>
          <p:cNvSpPr/>
          <p:nvPr/>
        </p:nvSpPr>
        <p:spPr>
          <a:xfrm>
            <a:off x="7135416" y="537674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7535466" y="5357693"/>
            <a:ext cx="1123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80%+ Accuracy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Clinical Motivation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571625"/>
            <a:ext cx="5551170" cy="1550670"/>
          </a:xfrm>
          <a:custGeom>
            <a:avLst/>
            <a:gdLst/>
            <a:ahLst/>
            <a:cxnLst/>
            <a:rect l="l" t="t" r="r" b="b"/>
            <a:pathLst>
              <a:path w="5551170" h="1550670">
                <a:moveTo>
                  <a:pt x="152400" y="0"/>
                </a:moveTo>
                <a:lnTo>
                  <a:pt x="5398770" y="0"/>
                </a:lnTo>
                <a:cubicBezTo>
                  <a:pt x="5482938" y="0"/>
                  <a:pt x="5551170" y="68232"/>
                  <a:pt x="5551170" y="152400"/>
                </a:cubicBezTo>
                <a:lnTo>
                  <a:pt x="5551170" y="1398270"/>
                </a:lnTo>
                <a:cubicBezTo>
                  <a:pt x="5551170" y="1482438"/>
                  <a:pt x="5482938" y="1550670"/>
                  <a:pt x="5398770" y="1550670"/>
                </a:cubicBezTo>
                <a:lnTo>
                  <a:pt x="152400" y="1550670"/>
                </a:lnTo>
                <a:cubicBezTo>
                  <a:pt x="68232" y="1550670"/>
                  <a:pt x="0" y="1482438"/>
                  <a:pt x="0" y="139827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17220" y="180403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50570" y="193738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7" name="Text 5"/>
          <p:cNvSpPr/>
          <p:nvPr/>
        </p:nvSpPr>
        <p:spPr>
          <a:xfrm>
            <a:off x="1226820" y="1804035"/>
            <a:ext cx="4572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Challenge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26820" y="2146935"/>
            <a:ext cx="45529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Early and accurate detection of skin lesions is </a:t>
            </a:r>
            <a:r>
              <a:rPr lang="en-US" sz="1200" b="1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for preventing skin cancer</a:t>
            </a: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, but manual diagnosis by dermatologists is time-consuming and subject to human error.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810" y="3358516"/>
            <a:ext cx="5551170" cy="1303020"/>
          </a:xfrm>
          <a:custGeom>
            <a:avLst/>
            <a:gdLst/>
            <a:ahLst/>
            <a:cxnLst/>
            <a:rect l="l" t="t" r="r" b="b"/>
            <a:pathLst>
              <a:path w="5551170" h="1303020">
                <a:moveTo>
                  <a:pt x="152401" y="0"/>
                </a:moveTo>
                <a:lnTo>
                  <a:pt x="5398769" y="0"/>
                </a:lnTo>
                <a:cubicBezTo>
                  <a:pt x="5482938" y="0"/>
                  <a:pt x="5551170" y="68232"/>
                  <a:pt x="5551170" y="152401"/>
                </a:cubicBezTo>
                <a:lnTo>
                  <a:pt x="5551170" y="1150619"/>
                </a:lnTo>
                <a:cubicBezTo>
                  <a:pt x="5551170" y="1234788"/>
                  <a:pt x="5482938" y="1303020"/>
                  <a:pt x="5398769" y="1303020"/>
                </a:cubicBezTo>
                <a:lnTo>
                  <a:pt x="152401" y="1303020"/>
                </a:lnTo>
                <a:cubicBezTo>
                  <a:pt x="68289" y="1303020"/>
                  <a:pt x="0" y="1234731"/>
                  <a:pt x="0" y="11506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20C997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617220" y="35909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750570" y="37242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12" name="Text 10"/>
          <p:cNvSpPr/>
          <p:nvPr/>
        </p:nvSpPr>
        <p:spPr>
          <a:xfrm>
            <a:off x="1226820" y="3590925"/>
            <a:ext cx="4572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 Constraints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26820" y="3933825"/>
            <a:ext cx="4552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Dermatologists face increasing patient loads, leading to </a:t>
            </a:r>
            <a:r>
              <a:rPr lang="en-US" sz="1200" b="1" dirty="0">
                <a:solidFill>
                  <a:srgbClr val="20C99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delayed screenings</a:t>
            </a: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and potential missed diagnoses in early-stage lesions.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4810" y="4897755"/>
            <a:ext cx="5551170" cy="1303020"/>
          </a:xfrm>
          <a:custGeom>
            <a:avLst/>
            <a:gdLst/>
            <a:ahLst/>
            <a:cxnLst/>
            <a:rect l="l" t="t" r="r" b="b"/>
            <a:pathLst>
              <a:path w="5551170" h="1303020">
                <a:moveTo>
                  <a:pt x="152401" y="0"/>
                </a:moveTo>
                <a:lnTo>
                  <a:pt x="5398769" y="0"/>
                </a:lnTo>
                <a:cubicBezTo>
                  <a:pt x="5482938" y="0"/>
                  <a:pt x="5551170" y="68232"/>
                  <a:pt x="5551170" y="152401"/>
                </a:cubicBezTo>
                <a:lnTo>
                  <a:pt x="5551170" y="1150619"/>
                </a:lnTo>
                <a:cubicBezTo>
                  <a:pt x="5551170" y="1234788"/>
                  <a:pt x="5482938" y="1303020"/>
                  <a:pt x="5398769" y="1303020"/>
                </a:cubicBezTo>
                <a:lnTo>
                  <a:pt x="152401" y="1303020"/>
                </a:lnTo>
                <a:cubicBezTo>
                  <a:pt x="68289" y="1303020"/>
                  <a:pt x="0" y="1234731"/>
                  <a:pt x="0" y="11506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6C757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617220" y="513016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C757D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26758" y="526351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17" name="Text 15"/>
          <p:cNvSpPr/>
          <p:nvPr/>
        </p:nvSpPr>
        <p:spPr>
          <a:xfrm>
            <a:off x="1226820" y="5130165"/>
            <a:ext cx="4572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 Solution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26820" y="5473065"/>
            <a:ext cx="4552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Deep learning models can provide </a:t>
            </a:r>
            <a:r>
              <a:rPr lang="en-US" sz="1200" b="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instant, consistent, and accurate</a:t>
            </a: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preliminary screenings, augmenting clinical decision-making.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48400" y="2152650"/>
            <a:ext cx="5562600" cy="3467100"/>
          </a:xfrm>
          <a:custGeom>
            <a:avLst/>
            <a:gdLst/>
            <a:ahLst/>
            <a:cxnLst/>
            <a:rect l="l" t="t" r="r" b="b"/>
            <a:pathLst>
              <a:path w="5562600" h="3467100">
                <a:moveTo>
                  <a:pt x="152414" y="0"/>
                </a:moveTo>
                <a:lnTo>
                  <a:pt x="5410186" y="0"/>
                </a:lnTo>
                <a:cubicBezTo>
                  <a:pt x="5494362" y="0"/>
                  <a:pt x="5562600" y="68238"/>
                  <a:pt x="5562600" y="152414"/>
                </a:cubicBezTo>
                <a:lnTo>
                  <a:pt x="5562600" y="3314686"/>
                </a:lnTo>
                <a:cubicBezTo>
                  <a:pt x="5562600" y="3398862"/>
                  <a:pt x="5494362" y="3467100"/>
                  <a:pt x="5410186" y="3467100"/>
                </a:cubicBezTo>
                <a:lnTo>
                  <a:pt x="152414" y="3467100"/>
                </a:lnTo>
                <a:cubicBezTo>
                  <a:pt x="68238" y="3467100"/>
                  <a:pt x="0" y="3398862"/>
                  <a:pt x="0" y="3314686"/>
                </a:cubicBezTo>
                <a:lnTo>
                  <a:pt x="0" y="152414"/>
                </a:lnTo>
                <a:cubicBezTo>
                  <a:pt x="0" y="68294"/>
                  <a:pt x="68294" y="0"/>
                  <a:pt x="152414" y="0"/>
                </a:cubicBezTo>
                <a:close/>
              </a:path>
            </a:pathLst>
          </a:custGeom>
          <a:gradFill flip="none" rotWithShape="1">
            <a:gsLst>
              <a:gs pos="0">
                <a:srgbClr val="0D6EFD"/>
              </a:gs>
              <a:gs pos="100000">
                <a:srgbClr val="20C997"/>
              </a:gs>
            </a:gsLst>
            <a:lin ang="27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6553200" y="2457450"/>
            <a:ext cx="506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Impact Statistics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553200" y="3047881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Skin Cancer Cases (Annual)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928390" y="2990731"/>
            <a:ext cx="7239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5M+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553200" y="3409831"/>
            <a:ext cx="4953000" cy="76200"/>
          </a:xfrm>
          <a:custGeom>
            <a:avLst/>
            <a:gdLst/>
            <a:ahLst/>
            <a:cxnLst/>
            <a:rect l="l" t="t" r="r" b="b"/>
            <a:pathLst>
              <a:path w="4953000" h="76200">
                <a:moveTo>
                  <a:pt x="38100" y="0"/>
                </a:moveTo>
                <a:lnTo>
                  <a:pt x="4914900" y="0"/>
                </a:lnTo>
                <a:cubicBezTo>
                  <a:pt x="4935928" y="0"/>
                  <a:pt x="4953000" y="17072"/>
                  <a:pt x="4953000" y="38100"/>
                </a:cubicBezTo>
                <a:lnTo>
                  <a:pt x="4953000" y="38100"/>
                </a:lnTo>
                <a:cubicBezTo>
                  <a:pt x="4953000" y="59128"/>
                  <a:pt x="4935928" y="76200"/>
                  <a:pt x="49149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553200" y="3409831"/>
            <a:ext cx="4210050" cy="76200"/>
          </a:xfrm>
          <a:custGeom>
            <a:avLst/>
            <a:gdLst/>
            <a:ahLst/>
            <a:cxnLst/>
            <a:rect l="l" t="t" r="r" b="b"/>
            <a:pathLst>
              <a:path w="4210050" h="76200">
                <a:moveTo>
                  <a:pt x="38100" y="0"/>
                </a:moveTo>
                <a:lnTo>
                  <a:pt x="4171950" y="0"/>
                </a:lnTo>
                <a:cubicBezTo>
                  <a:pt x="4192978" y="0"/>
                  <a:pt x="4210050" y="17072"/>
                  <a:pt x="4210050" y="38100"/>
                </a:cubicBezTo>
                <a:lnTo>
                  <a:pt x="4210050" y="38100"/>
                </a:lnTo>
                <a:cubicBezTo>
                  <a:pt x="4210050" y="59128"/>
                  <a:pt x="4192978" y="76200"/>
                  <a:pt x="41719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5" name="Text 23"/>
          <p:cNvSpPr/>
          <p:nvPr/>
        </p:nvSpPr>
        <p:spPr>
          <a:xfrm>
            <a:off x="6553200" y="3733681"/>
            <a:ext cx="200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Early Detection Survival Rate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937796" y="3676531"/>
            <a:ext cx="714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99%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553200" y="4095631"/>
            <a:ext cx="4953000" cy="76200"/>
          </a:xfrm>
          <a:custGeom>
            <a:avLst/>
            <a:gdLst/>
            <a:ahLst/>
            <a:cxnLst/>
            <a:rect l="l" t="t" r="r" b="b"/>
            <a:pathLst>
              <a:path w="4953000" h="76200">
                <a:moveTo>
                  <a:pt x="38100" y="0"/>
                </a:moveTo>
                <a:lnTo>
                  <a:pt x="4914900" y="0"/>
                </a:lnTo>
                <a:cubicBezTo>
                  <a:pt x="4935928" y="0"/>
                  <a:pt x="4953000" y="17072"/>
                  <a:pt x="4953000" y="38100"/>
                </a:cubicBezTo>
                <a:lnTo>
                  <a:pt x="4953000" y="38100"/>
                </a:lnTo>
                <a:cubicBezTo>
                  <a:pt x="4953000" y="59128"/>
                  <a:pt x="4935928" y="76200"/>
                  <a:pt x="49149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553200" y="4095631"/>
            <a:ext cx="4905375" cy="76200"/>
          </a:xfrm>
          <a:custGeom>
            <a:avLst/>
            <a:gdLst/>
            <a:ahLst/>
            <a:cxnLst/>
            <a:rect l="l" t="t" r="r" b="b"/>
            <a:pathLst>
              <a:path w="4905375" h="76200">
                <a:moveTo>
                  <a:pt x="38100" y="0"/>
                </a:moveTo>
                <a:lnTo>
                  <a:pt x="4867275" y="0"/>
                </a:lnTo>
                <a:cubicBezTo>
                  <a:pt x="4888303" y="0"/>
                  <a:pt x="4905375" y="17072"/>
                  <a:pt x="4905375" y="38100"/>
                </a:cubicBezTo>
                <a:lnTo>
                  <a:pt x="4905375" y="38100"/>
                </a:lnTo>
                <a:cubicBezTo>
                  <a:pt x="4905375" y="59128"/>
                  <a:pt x="4888303" y="76200"/>
                  <a:pt x="48672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6553200" y="4419481"/>
            <a:ext cx="1628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Delayed Diagnosis Risk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726341" y="4362331"/>
            <a:ext cx="9239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↑ 60%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553200" y="4781431"/>
            <a:ext cx="4953000" cy="76200"/>
          </a:xfrm>
          <a:custGeom>
            <a:avLst/>
            <a:gdLst/>
            <a:ahLst/>
            <a:cxnLst/>
            <a:rect l="l" t="t" r="r" b="b"/>
            <a:pathLst>
              <a:path w="4953000" h="76200">
                <a:moveTo>
                  <a:pt x="38100" y="0"/>
                </a:moveTo>
                <a:lnTo>
                  <a:pt x="4914900" y="0"/>
                </a:lnTo>
                <a:cubicBezTo>
                  <a:pt x="4935928" y="0"/>
                  <a:pt x="4953000" y="17072"/>
                  <a:pt x="4953000" y="38100"/>
                </a:cubicBezTo>
                <a:lnTo>
                  <a:pt x="4953000" y="38100"/>
                </a:lnTo>
                <a:cubicBezTo>
                  <a:pt x="4953000" y="59128"/>
                  <a:pt x="4935928" y="76200"/>
                  <a:pt x="49149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553200" y="4781431"/>
            <a:ext cx="2971800" cy="76200"/>
          </a:xfrm>
          <a:custGeom>
            <a:avLst/>
            <a:gdLst/>
            <a:ahLst/>
            <a:cxnLst/>
            <a:rect l="l" t="t" r="r" b="b"/>
            <a:pathLst>
              <a:path w="2971800" h="76200">
                <a:moveTo>
                  <a:pt x="38100" y="0"/>
                </a:moveTo>
                <a:lnTo>
                  <a:pt x="2933700" y="0"/>
                </a:lnTo>
                <a:cubicBezTo>
                  <a:pt x="2954728" y="0"/>
                  <a:pt x="2971800" y="17072"/>
                  <a:pt x="2971800" y="38100"/>
                </a:cubicBezTo>
                <a:lnTo>
                  <a:pt x="2971800" y="38100"/>
                </a:lnTo>
                <a:cubicBezTo>
                  <a:pt x="2971800" y="59128"/>
                  <a:pt x="2954728" y="76200"/>
                  <a:pt x="29337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3" name="Text 31"/>
          <p:cNvSpPr/>
          <p:nvPr/>
        </p:nvSpPr>
        <p:spPr>
          <a:xfrm>
            <a:off x="6553200" y="5086231"/>
            <a:ext cx="5029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Source: American Academy of Dermatology, 2024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Dataset &amp; I/O Definition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299210"/>
            <a:ext cx="6760845" cy="2712720"/>
          </a:xfrm>
          <a:custGeom>
            <a:avLst/>
            <a:gdLst/>
            <a:ahLst/>
            <a:cxnLst/>
            <a:rect l="l" t="t" r="r" b="b"/>
            <a:pathLst>
              <a:path w="6760845" h="2712720">
                <a:moveTo>
                  <a:pt x="152401" y="0"/>
                </a:moveTo>
                <a:lnTo>
                  <a:pt x="6608444" y="0"/>
                </a:lnTo>
                <a:cubicBezTo>
                  <a:pt x="6692613" y="0"/>
                  <a:pt x="6760845" y="68232"/>
                  <a:pt x="6760845" y="152401"/>
                </a:cubicBezTo>
                <a:lnTo>
                  <a:pt x="6760845" y="2560319"/>
                </a:lnTo>
                <a:cubicBezTo>
                  <a:pt x="6760845" y="2644488"/>
                  <a:pt x="6692613" y="2712720"/>
                  <a:pt x="6608444" y="2712720"/>
                </a:cubicBezTo>
                <a:lnTo>
                  <a:pt x="152401" y="2712720"/>
                </a:lnTo>
                <a:cubicBezTo>
                  <a:pt x="68232" y="2712720"/>
                  <a:pt x="0" y="2644488"/>
                  <a:pt x="0" y="2560319"/>
                </a:cubicBezTo>
                <a:lnTo>
                  <a:pt x="0" y="152401"/>
                </a:lnTo>
                <a:cubicBezTo>
                  <a:pt x="0" y="68288"/>
                  <a:pt x="68288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17220" y="15316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168402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03020" y="1531620"/>
            <a:ext cx="2305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BCN 20k Dataset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03020" y="1836301"/>
            <a:ext cx="2266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Dermoscopic Lesions in the Wild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7220" y="2217420"/>
            <a:ext cx="3067050" cy="914400"/>
          </a:xfrm>
          <a:custGeom>
            <a:avLst/>
            <a:gdLst/>
            <a:ahLst/>
            <a:cxnLst/>
            <a:rect l="l" t="t" r="r" b="b"/>
            <a:pathLst>
              <a:path w="3067050" h="914400">
                <a:moveTo>
                  <a:pt x="114300" y="0"/>
                </a:moveTo>
                <a:lnTo>
                  <a:pt x="2952750" y="0"/>
                </a:lnTo>
                <a:cubicBezTo>
                  <a:pt x="3015834" y="0"/>
                  <a:pt x="3067050" y="51216"/>
                  <a:pt x="3067050" y="114300"/>
                </a:cubicBezTo>
                <a:lnTo>
                  <a:pt x="3067050" y="800100"/>
                </a:lnTo>
                <a:cubicBezTo>
                  <a:pt x="3067050" y="863184"/>
                  <a:pt x="3015834" y="914400"/>
                  <a:pt x="2952750" y="914400"/>
                </a:cubicBezTo>
                <a:lnTo>
                  <a:pt x="114300" y="914400"/>
                </a:lnTo>
                <a:cubicBezTo>
                  <a:pt x="51216" y="914400"/>
                  <a:pt x="0" y="863184"/>
                  <a:pt x="0" y="8001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0" name="Text 8"/>
          <p:cNvSpPr/>
          <p:nvPr/>
        </p:nvSpPr>
        <p:spPr>
          <a:xfrm>
            <a:off x="769620" y="2369820"/>
            <a:ext cx="283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Total Images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9620" y="2636520"/>
            <a:ext cx="2905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19,424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40480" y="2217420"/>
            <a:ext cx="3067050" cy="914400"/>
          </a:xfrm>
          <a:custGeom>
            <a:avLst/>
            <a:gdLst/>
            <a:ahLst/>
            <a:cxnLst/>
            <a:rect l="l" t="t" r="r" b="b"/>
            <a:pathLst>
              <a:path w="3067050" h="914400">
                <a:moveTo>
                  <a:pt x="114300" y="0"/>
                </a:moveTo>
                <a:lnTo>
                  <a:pt x="2952750" y="0"/>
                </a:lnTo>
                <a:cubicBezTo>
                  <a:pt x="3015834" y="0"/>
                  <a:pt x="3067050" y="51216"/>
                  <a:pt x="3067050" y="114300"/>
                </a:cubicBezTo>
                <a:lnTo>
                  <a:pt x="3067050" y="800100"/>
                </a:lnTo>
                <a:cubicBezTo>
                  <a:pt x="3067050" y="863184"/>
                  <a:pt x="3015834" y="914400"/>
                  <a:pt x="2952750" y="914400"/>
                </a:cubicBezTo>
                <a:lnTo>
                  <a:pt x="114300" y="914400"/>
                </a:lnTo>
                <a:cubicBezTo>
                  <a:pt x="51216" y="914400"/>
                  <a:pt x="0" y="863184"/>
                  <a:pt x="0" y="8001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3" name="Text 11"/>
          <p:cNvSpPr/>
          <p:nvPr/>
        </p:nvSpPr>
        <p:spPr>
          <a:xfrm>
            <a:off x="3992880" y="2369820"/>
            <a:ext cx="283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Source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992880" y="2636520"/>
            <a:ext cx="2857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Hospital Clínic Barcelona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7220" y="3284220"/>
            <a:ext cx="63722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High-quality dermoscopic images acquired under real-world clinical conditions, including challenging cases like nail lesions, mucosal tissue, and hypopigmented lesions.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4810" y="4210050"/>
            <a:ext cx="6760845" cy="2331720"/>
          </a:xfrm>
          <a:custGeom>
            <a:avLst/>
            <a:gdLst/>
            <a:ahLst/>
            <a:cxnLst/>
            <a:rect l="l" t="t" r="r" b="b"/>
            <a:pathLst>
              <a:path w="6760845" h="2331720">
                <a:moveTo>
                  <a:pt x="152401" y="0"/>
                </a:moveTo>
                <a:lnTo>
                  <a:pt x="6608444" y="0"/>
                </a:lnTo>
                <a:cubicBezTo>
                  <a:pt x="6692613" y="0"/>
                  <a:pt x="6760845" y="68232"/>
                  <a:pt x="6760845" y="152401"/>
                </a:cubicBezTo>
                <a:lnTo>
                  <a:pt x="6760845" y="2179319"/>
                </a:lnTo>
                <a:cubicBezTo>
                  <a:pt x="6760845" y="2263431"/>
                  <a:pt x="6692556" y="2331720"/>
                  <a:pt x="6608444" y="2331720"/>
                </a:cubicBezTo>
                <a:lnTo>
                  <a:pt x="152401" y="2331720"/>
                </a:lnTo>
                <a:cubicBezTo>
                  <a:pt x="68232" y="2331720"/>
                  <a:pt x="0" y="2263488"/>
                  <a:pt x="0" y="21793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20C997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641033" y="448056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56034"/>
                </a:moveTo>
                <a:lnTo>
                  <a:pt x="151284" y="91753"/>
                </a:lnTo>
                <a:cubicBezTo>
                  <a:pt x="147861" y="95176"/>
                  <a:pt x="142763" y="96180"/>
                  <a:pt x="138299" y="94320"/>
                </a:cubicBezTo>
                <a:cubicBezTo>
                  <a:pt x="133834" y="92459"/>
                  <a:pt x="130969" y="88143"/>
                  <a:pt x="130969" y="83344"/>
                </a:cubicBezTo>
                <a:lnTo>
                  <a:pt x="130969" y="59531"/>
                </a:lnTo>
                <a:lnTo>
                  <a:pt x="11906" y="59531"/>
                </a:lnTo>
                <a:cubicBezTo>
                  <a:pt x="5321" y="59531"/>
                  <a:pt x="0" y="54211"/>
                  <a:pt x="0" y="47625"/>
                </a:cubicBezTo>
                <a:cubicBezTo>
                  <a:pt x="0" y="41039"/>
                  <a:pt x="5321" y="35719"/>
                  <a:pt x="11906" y="35719"/>
                </a:cubicBezTo>
                <a:lnTo>
                  <a:pt x="130969" y="35719"/>
                </a:lnTo>
                <a:lnTo>
                  <a:pt x="130969" y="11906"/>
                </a:lnTo>
                <a:cubicBezTo>
                  <a:pt x="130969" y="7107"/>
                  <a:pt x="133871" y="2753"/>
                  <a:pt x="138336" y="893"/>
                </a:cubicBezTo>
                <a:cubicBezTo>
                  <a:pt x="142801" y="-967"/>
                  <a:pt x="147898" y="74"/>
                  <a:pt x="151321" y="3460"/>
                </a:cubicBezTo>
                <a:lnTo>
                  <a:pt x="187040" y="39179"/>
                </a:lnTo>
                <a:cubicBezTo>
                  <a:pt x="191691" y="43830"/>
                  <a:pt x="191691" y="51383"/>
                  <a:pt x="187040" y="56034"/>
                </a:cubicBezTo>
                <a:close/>
                <a:moveTo>
                  <a:pt x="39179" y="187003"/>
                </a:moveTo>
                <a:lnTo>
                  <a:pt x="3460" y="151284"/>
                </a:lnTo>
                <a:cubicBezTo>
                  <a:pt x="-1191" y="146633"/>
                  <a:pt x="-1191" y="139080"/>
                  <a:pt x="3460" y="134429"/>
                </a:cubicBezTo>
                <a:lnTo>
                  <a:pt x="39179" y="98710"/>
                </a:lnTo>
                <a:cubicBezTo>
                  <a:pt x="42602" y="95287"/>
                  <a:pt x="47699" y="94283"/>
                  <a:pt x="52164" y="96143"/>
                </a:cubicBezTo>
                <a:cubicBezTo>
                  <a:pt x="56629" y="98003"/>
                  <a:pt x="59531" y="102357"/>
                  <a:pt x="59531" y="107156"/>
                </a:cubicBezTo>
                <a:lnTo>
                  <a:pt x="59531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cubicBezTo>
                  <a:pt x="190500" y="149461"/>
                  <a:pt x="185179" y="154781"/>
                  <a:pt x="178594" y="154781"/>
                </a:cubicBezTo>
                <a:lnTo>
                  <a:pt x="59531" y="154781"/>
                </a:lnTo>
                <a:lnTo>
                  <a:pt x="59531" y="178594"/>
                </a:lnTo>
                <a:cubicBezTo>
                  <a:pt x="59531" y="183393"/>
                  <a:pt x="56629" y="187747"/>
                  <a:pt x="52164" y="189607"/>
                </a:cubicBezTo>
                <a:cubicBezTo>
                  <a:pt x="47699" y="191467"/>
                  <a:pt x="42602" y="190426"/>
                  <a:pt x="39179" y="187040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18" name="Text 16"/>
          <p:cNvSpPr/>
          <p:nvPr/>
        </p:nvSpPr>
        <p:spPr>
          <a:xfrm>
            <a:off x="855345" y="4442460"/>
            <a:ext cx="615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I/O Flow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140738" y="486156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1345525" y="505206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57150" y="50006"/>
                </a:moveTo>
                <a:cubicBezTo>
                  <a:pt x="68978" y="50006"/>
                  <a:pt x="78581" y="59609"/>
                  <a:pt x="78581" y="71438"/>
                </a:cubicBezTo>
                <a:cubicBezTo>
                  <a:pt x="78581" y="83266"/>
                  <a:pt x="68978" y="92869"/>
                  <a:pt x="57150" y="92869"/>
                </a:cubicBezTo>
                <a:cubicBezTo>
                  <a:pt x="45322" y="92869"/>
                  <a:pt x="35719" y="83266"/>
                  <a:pt x="35719" y="71438"/>
                </a:cubicBezTo>
                <a:cubicBezTo>
                  <a:pt x="35719" y="59609"/>
                  <a:pt x="45322" y="50006"/>
                  <a:pt x="57150" y="50006"/>
                </a:cubicBezTo>
                <a:close/>
                <a:moveTo>
                  <a:pt x="121444" y="100013"/>
                </a:moveTo>
                <a:cubicBezTo>
                  <a:pt x="125194" y="100013"/>
                  <a:pt x="128632" y="101977"/>
                  <a:pt x="130597" y="105147"/>
                </a:cubicBezTo>
                <a:lnTo>
                  <a:pt x="169887" y="169441"/>
                </a:lnTo>
                <a:cubicBezTo>
                  <a:pt x="171896" y="172745"/>
                  <a:pt x="171986" y="176897"/>
                  <a:pt x="170111" y="180290"/>
                </a:cubicBezTo>
                <a:cubicBezTo>
                  <a:pt x="168235" y="183684"/>
                  <a:pt x="164619" y="185738"/>
                  <a:pt x="160734" y="185738"/>
                </a:cubicBezTo>
                <a:lnTo>
                  <a:pt x="39291" y="185738"/>
                </a:lnTo>
                <a:cubicBezTo>
                  <a:pt x="35317" y="185738"/>
                  <a:pt x="31611" y="183505"/>
                  <a:pt x="29781" y="179978"/>
                </a:cubicBezTo>
                <a:cubicBezTo>
                  <a:pt x="27950" y="176451"/>
                  <a:pt x="28218" y="172164"/>
                  <a:pt x="30495" y="168905"/>
                </a:cubicBezTo>
                <a:lnTo>
                  <a:pt x="55498" y="133186"/>
                </a:lnTo>
                <a:cubicBezTo>
                  <a:pt x="57507" y="130329"/>
                  <a:pt x="60767" y="128632"/>
                  <a:pt x="64294" y="128632"/>
                </a:cubicBezTo>
                <a:cubicBezTo>
                  <a:pt x="67821" y="128632"/>
                  <a:pt x="71080" y="130329"/>
                  <a:pt x="73089" y="133186"/>
                </a:cubicBezTo>
                <a:lnTo>
                  <a:pt x="84877" y="150063"/>
                </a:lnTo>
                <a:lnTo>
                  <a:pt x="112291" y="105192"/>
                </a:lnTo>
                <a:cubicBezTo>
                  <a:pt x="114255" y="102022"/>
                  <a:pt x="117693" y="100057"/>
                  <a:pt x="121444" y="100057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21" name="Text 19"/>
          <p:cNvSpPr/>
          <p:nvPr/>
        </p:nvSpPr>
        <p:spPr>
          <a:xfrm>
            <a:off x="579120" y="5585461"/>
            <a:ext cx="1733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INPUT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79120" y="5852161"/>
            <a:ext cx="17335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Dermoscopic Image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224×224 RGB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2464356" y="543306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24" name="Shape 22"/>
          <p:cNvSpPr/>
          <p:nvPr/>
        </p:nvSpPr>
        <p:spPr>
          <a:xfrm>
            <a:off x="3459361" y="486156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3649861" y="505206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26" name="Text 24"/>
          <p:cNvSpPr/>
          <p:nvPr/>
        </p:nvSpPr>
        <p:spPr>
          <a:xfrm>
            <a:off x="2897743" y="5585461"/>
            <a:ext cx="1733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PROCESS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2897743" y="5852161"/>
            <a:ext cx="17335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ConvNeXt-Tiny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Deep CNN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783098" y="543306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29" name="Shape 27"/>
          <p:cNvSpPr/>
          <p:nvPr/>
        </p:nvSpPr>
        <p:spPr>
          <a:xfrm>
            <a:off x="5778103" y="486156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C757D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5954316" y="5052061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28779" y="107156"/>
                </a:moveTo>
                <a:lnTo>
                  <a:pt x="150197" y="107156"/>
                </a:lnTo>
                <a:cubicBezTo>
                  <a:pt x="142295" y="107156"/>
                  <a:pt x="135910" y="100772"/>
                  <a:pt x="135910" y="92869"/>
                </a:cubicBezTo>
                <a:lnTo>
                  <a:pt x="135910" y="14288"/>
                </a:lnTo>
                <a:cubicBezTo>
                  <a:pt x="135910" y="6385"/>
                  <a:pt x="142339" y="-89"/>
                  <a:pt x="150153" y="938"/>
                </a:cubicBezTo>
                <a:cubicBezTo>
                  <a:pt x="197927" y="7278"/>
                  <a:pt x="235788" y="45140"/>
                  <a:pt x="242128" y="92913"/>
                </a:cubicBezTo>
                <a:cubicBezTo>
                  <a:pt x="243155" y="100727"/>
                  <a:pt x="236681" y="107156"/>
                  <a:pt x="228779" y="107156"/>
                </a:cubicBezTo>
                <a:close/>
                <a:moveTo>
                  <a:pt x="99387" y="16609"/>
                </a:moveTo>
                <a:cubicBezTo>
                  <a:pt x="107469" y="14913"/>
                  <a:pt x="114479" y="21521"/>
                  <a:pt x="114479" y="29781"/>
                </a:cubicBezTo>
                <a:lnTo>
                  <a:pt x="114479" y="117872"/>
                </a:lnTo>
                <a:cubicBezTo>
                  <a:pt x="114479" y="120372"/>
                  <a:pt x="115372" y="122783"/>
                  <a:pt x="116934" y="124703"/>
                </a:cubicBezTo>
                <a:lnTo>
                  <a:pt x="175915" y="195873"/>
                </a:lnTo>
                <a:cubicBezTo>
                  <a:pt x="181139" y="202168"/>
                  <a:pt x="180023" y="211678"/>
                  <a:pt x="172834" y="215563"/>
                </a:cubicBezTo>
                <a:cubicBezTo>
                  <a:pt x="157609" y="223867"/>
                  <a:pt x="140151" y="228600"/>
                  <a:pt x="121622" y="228600"/>
                </a:cubicBezTo>
                <a:cubicBezTo>
                  <a:pt x="62463" y="228600"/>
                  <a:pt x="14466" y="180603"/>
                  <a:pt x="14466" y="121444"/>
                </a:cubicBezTo>
                <a:cubicBezTo>
                  <a:pt x="14466" y="69875"/>
                  <a:pt x="50855" y="26834"/>
                  <a:pt x="99387" y="16609"/>
                </a:cubicBezTo>
                <a:close/>
                <a:moveTo>
                  <a:pt x="213330" y="128588"/>
                </a:moveTo>
                <a:lnTo>
                  <a:pt x="241905" y="128588"/>
                </a:lnTo>
                <a:cubicBezTo>
                  <a:pt x="250165" y="128588"/>
                  <a:pt x="256773" y="135597"/>
                  <a:pt x="255077" y="143679"/>
                </a:cubicBezTo>
                <a:cubicBezTo>
                  <a:pt x="250522" y="165289"/>
                  <a:pt x="239450" y="184487"/>
                  <a:pt x="224001" y="199132"/>
                </a:cubicBezTo>
                <a:cubicBezTo>
                  <a:pt x="218509" y="204356"/>
                  <a:pt x="209892" y="203240"/>
                  <a:pt x="205070" y="197391"/>
                </a:cubicBezTo>
                <a:lnTo>
                  <a:pt x="167387" y="151983"/>
                </a:lnTo>
                <a:cubicBezTo>
                  <a:pt x="159663" y="142652"/>
                  <a:pt x="166315" y="128588"/>
                  <a:pt x="178371" y="128588"/>
                </a:cubicBezTo>
                <a:lnTo>
                  <a:pt x="213286" y="128588"/>
                </a:ln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31" name="Text 29"/>
          <p:cNvSpPr/>
          <p:nvPr/>
        </p:nvSpPr>
        <p:spPr>
          <a:xfrm>
            <a:off x="5216486" y="5585461"/>
            <a:ext cx="1733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OUTPUT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216486" y="5852161"/>
            <a:ext cx="17335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 + Confidence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Softmax Score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79970" y="1299210"/>
            <a:ext cx="4427220" cy="5246370"/>
          </a:xfrm>
          <a:custGeom>
            <a:avLst/>
            <a:gdLst/>
            <a:ahLst/>
            <a:cxnLst/>
            <a:rect l="l" t="t" r="r" b="b"/>
            <a:pathLst>
              <a:path w="4427220" h="5246370">
                <a:moveTo>
                  <a:pt x="152385" y="0"/>
                </a:moveTo>
                <a:lnTo>
                  <a:pt x="4274835" y="0"/>
                </a:lnTo>
                <a:cubicBezTo>
                  <a:pt x="4358995" y="0"/>
                  <a:pt x="4427220" y="68225"/>
                  <a:pt x="4427220" y="152385"/>
                </a:cubicBezTo>
                <a:lnTo>
                  <a:pt x="4427220" y="5093985"/>
                </a:lnTo>
                <a:cubicBezTo>
                  <a:pt x="4427220" y="5178145"/>
                  <a:pt x="4358995" y="5246370"/>
                  <a:pt x="4274835" y="5246370"/>
                </a:cubicBezTo>
                <a:lnTo>
                  <a:pt x="152385" y="5246370"/>
                </a:lnTo>
                <a:cubicBezTo>
                  <a:pt x="68225" y="5246370"/>
                  <a:pt x="0" y="5178145"/>
                  <a:pt x="0" y="5093985"/>
                </a:cubicBezTo>
                <a:lnTo>
                  <a:pt x="0" y="152385"/>
                </a:lnTo>
                <a:cubicBezTo>
                  <a:pt x="0" y="68281"/>
                  <a:pt x="68281" y="0"/>
                  <a:pt x="15238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4" name="Text 32"/>
          <p:cNvSpPr/>
          <p:nvPr/>
        </p:nvSpPr>
        <p:spPr>
          <a:xfrm>
            <a:off x="7612380" y="1531620"/>
            <a:ext cx="407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Target Classes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631430" y="2026801"/>
            <a:ext cx="3943350" cy="1219200"/>
          </a:xfrm>
          <a:custGeom>
            <a:avLst/>
            <a:gdLst/>
            <a:ahLst/>
            <a:cxnLst/>
            <a:rect l="l" t="t" r="r" b="b"/>
            <a:pathLst>
              <a:path w="3943350" h="1219200">
                <a:moveTo>
                  <a:pt x="38100" y="0"/>
                </a:moveTo>
                <a:lnTo>
                  <a:pt x="3829050" y="0"/>
                </a:lnTo>
                <a:cubicBezTo>
                  <a:pt x="3892134" y="0"/>
                  <a:pt x="3943350" y="51216"/>
                  <a:pt x="3943350" y="114300"/>
                </a:cubicBezTo>
                <a:lnTo>
                  <a:pt x="3943350" y="1104900"/>
                </a:lnTo>
                <a:cubicBezTo>
                  <a:pt x="3943350" y="1167984"/>
                  <a:pt x="3892134" y="1219200"/>
                  <a:pt x="3829050" y="1219200"/>
                </a:cubicBez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DC3545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6" name="Shape 34"/>
          <p:cNvSpPr/>
          <p:nvPr/>
        </p:nvSpPr>
        <p:spPr>
          <a:xfrm>
            <a:off x="7631430" y="2026801"/>
            <a:ext cx="38100" cy="1219200"/>
          </a:xfrm>
          <a:custGeom>
            <a:avLst/>
            <a:gdLst/>
            <a:ahLst/>
            <a:cxnLst/>
            <a:rect l="l" t="t" r="r" b="b"/>
            <a:pathLst>
              <a:path w="38100" h="1219200">
                <a:moveTo>
                  <a:pt x="38100" y="0"/>
                </a:moveTo>
                <a:lnTo>
                  <a:pt x="38100" y="0"/>
                </a:lnTo>
                <a:lnTo>
                  <a:pt x="38100" y="1219200"/>
                </a:ln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C3545"/>
          </a:solidFill>
          <a:ln/>
        </p:spPr>
      </p:sp>
      <p:sp>
        <p:nvSpPr>
          <p:cNvPr id="37" name="Text 35"/>
          <p:cNvSpPr/>
          <p:nvPr/>
        </p:nvSpPr>
        <p:spPr>
          <a:xfrm>
            <a:off x="7840980" y="2217301"/>
            <a:ext cx="981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Melanoma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0568344" y="2217301"/>
            <a:ext cx="819150" cy="266700"/>
          </a:xfrm>
          <a:custGeom>
            <a:avLst/>
            <a:gdLst/>
            <a:ahLst/>
            <a:cxnLst/>
            <a:rect l="l" t="t" r="r" b="b"/>
            <a:pathLst>
              <a:path w="819150" h="266700">
                <a:moveTo>
                  <a:pt x="133350" y="0"/>
                </a:moveTo>
                <a:lnTo>
                  <a:pt x="685800" y="0"/>
                </a:lnTo>
                <a:cubicBezTo>
                  <a:pt x="759398" y="0"/>
                  <a:pt x="819150" y="59752"/>
                  <a:pt x="819150" y="133350"/>
                </a:cubicBezTo>
                <a:lnTo>
                  <a:pt x="819150" y="133350"/>
                </a:lnTo>
                <a:cubicBezTo>
                  <a:pt x="819150" y="206948"/>
                  <a:pt x="759398" y="266700"/>
                  <a:pt x="6858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DC3545"/>
          </a:solidFill>
          <a:ln/>
        </p:spPr>
      </p:sp>
      <p:sp>
        <p:nvSpPr>
          <p:cNvPr id="39" name="Text 37"/>
          <p:cNvSpPr/>
          <p:nvPr/>
        </p:nvSpPr>
        <p:spPr>
          <a:xfrm>
            <a:off x="10568344" y="2217301"/>
            <a:ext cx="8858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Malignant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840980" y="2560201"/>
            <a:ext cx="36195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Most aggressive skin cancer requiring immediate intervention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631430" y="3806190"/>
            <a:ext cx="3943350" cy="971550"/>
          </a:xfrm>
          <a:custGeom>
            <a:avLst/>
            <a:gdLst/>
            <a:ahLst/>
            <a:cxnLst/>
            <a:rect l="l" t="t" r="r" b="b"/>
            <a:pathLst>
              <a:path w="3943350" h="971550">
                <a:moveTo>
                  <a:pt x="38100" y="0"/>
                </a:moveTo>
                <a:lnTo>
                  <a:pt x="3829047" y="0"/>
                </a:lnTo>
                <a:cubicBezTo>
                  <a:pt x="3892133" y="0"/>
                  <a:pt x="3943350" y="51217"/>
                  <a:pt x="3943350" y="114303"/>
                </a:cubicBezTo>
                <a:lnTo>
                  <a:pt x="3943350" y="857247"/>
                </a:lnTo>
                <a:cubicBezTo>
                  <a:pt x="3943350" y="920333"/>
                  <a:pt x="3892133" y="971550"/>
                  <a:pt x="3829047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C107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2" name="Shape 40"/>
          <p:cNvSpPr/>
          <p:nvPr/>
        </p:nvSpPr>
        <p:spPr>
          <a:xfrm>
            <a:off x="7631430" y="380619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C107"/>
          </a:solidFill>
          <a:ln/>
        </p:spPr>
      </p:sp>
      <p:sp>
        <p:nvSpPr>
          <p:cNvPr id="43" name="Text 41"/>
          <p:cNvSpPr/>
          <p:nvPr/>
        </p:nvSpPr>
        <p:spPr>
          <a:xfrm>
            <a:off x="7840980" y="3996690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Basal Cell Carcinoma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0568344" y="3996690"/>
            <a:ext cx="819150" cy="266700"/>
          </a:xfrm>
          <a:custGeom>
            <a:avLst/>
            <a:gdLst/>
            <a:ahLst/>
            <a:cxnLst/>
            <a:rect l="l" t="t" r="r" b="b"/>
            <a:pathLst>
              <a:path w="819150" h="266700">
                <a:moveTo>
                  <a:pt x="133350" y="0"/>
                </a:moveTo>
                <a:lnTo>
                  <a:pt x="685800" y="0"/>
                </a:lnTo>
                <a:cubicBezTo>
                  <a:pt x="759398" y="0"/>
                  <a:pt x="819150" y="59752"/>
                  <a:pt x="819150" y="133350"/>
                </a:cubicBezTo>
                <a:lnTo>
                  <a:pt x="819150" y="133350"/>
                </a:lnTo>
                <a:cubicBezTo>
                  <a:pt x="819150" y="206948"/>
                  <a:pt x="759398" y="266700"/>
                  <a:pt x="6858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FFC107"/>
          </a:solidFill>
          <a:ln/>
        </p:spPr>
      </p:sp>
      <p:sp>
        <p:nvSpPr>
          <p:cNvPr id="45" name="Text 43"/>
          <p:cNvSpPr/>
          <p:nvPr/>
        </p:nvSpPr>
        <p:spPr>
          <a:xfrm>
            <a:off x="10568344" y="3996690"/>
            <a:ext cx="8858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Malignant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840980" y="4339590"/>
            <a:ext cx="36195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Most common but slow-growing skin cancer type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631430" y="5337811"/>
            <a:ext cx="3943350" cy="971550"/>
          </a:xfrm>
          <a:custGeom>
            <a:avLst/>
            <a:gdLst/>
            <a:ahLst/>
            <a:cxnLst/>
            <a:rect l="l" t="t" r="r" b="b"/>
            <a:pathLst>
              <a:path w="3943350" h="971550">
                <a:moveTo>
                  <a:pt x="38100" y="0"/>
                </a:moveTo>
                <a:lnTo>
                  <a:pt x="3829047" y="0"/>
                </a:lnTo>
                <a:cubicBezTo>
                  <a:pt x="3892133" y="0"/>
                  <a:pt x="3943350" y="51217"/>
                  <a:pt x="3943350" y="114303"/>
                </a:cubicBezTo>
                <a:lnTo>
                  <a:pt x="3943350" y="857247"/>
                </a:lnTo>
                <a:cubicBezTo>
                  <a:pt x="3943350" y="920333"/>
                  <a:pt x="3892133" y="971550"/>
                  <a:pt x="3829047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flip="none" rotWithShape="1">
            <a:gsLst>
              <a:gs pos="0">
                <a:srgbClr val="20C997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8" name="Shape 46"/>
          <p:cNvSpPr/>
          <p:nvPr/>
        </p:nvSpPr>
        <p:spPr>
          <a:xfrm>
            <a:off x="7631430" y="5337811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49" name="Text 47"/>
          <p:cNvSpPr/>
          <p:nvPr/>
        </p:nvSpPr>
        <p:spPr>
          <a:xfrm>
            <a:off x="7840980" y="5528311"/>
            <a:ext cx="137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Benign Lesions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0270451" y="5528311"/>
            <a:ext cx="1114425" cy="266700"/>
          </a:xfrm>
          <a:custGeom>
            <a:avLst/>
            <a:gdLst/>
            <a:ahLst/>
            <a:cxnLst/>
            <a:rect l="l" t="t" r="r" b="b"/>
            <a:pathLst>
              <a:path w="1114425" h="266700">
                <a:moveTo>
                  <a:pt x="133350" y="0"/>
                </a:moveTo>
                <a:lnTo>
                  <a:pt x="981075" y="0"/>
                </a:lnTo>
                <a:cubicBezTo>
                  <a:pt x="1054673" y="0"/>
                  <a:pt x="1114425" y="59752"/>
                  <a:pt x="1114425" y="133350"/>
                </a:cubicBezTo>
                <a:lnTo>
                  <a:pt x="1114425" y="133350"/>
                </a:lnTo>
                <a:cubicBezTo>
                  <a:pt x="1114425" y="206948"/>
                  <a:pt x="1054673" y="266700"/>
                  <a:pt x="9810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51" name="Text 49"/>
          <p:cNvSpPr/>
          <p:nvPr/>
        </p:nvSpPr>
        <p:spPr>
          <a:xfrm>
            <a:off x="10270451" y="5528311"/>
            <a:ext cx="11811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Non-Malignant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840980" y="5871211"/>
            <a:ext cx="36195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Non-cancerous lesions requiring monitoring only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PIPELINE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Preprocessing &amp; Balancing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261110"/>
            <a:ext cx="3674745" cy="2769870"/>
          </a:xfrm>
          <a:custGeom>
            <a:avLst/>
            <a:gdLst/>
            <a:ahLst/>
            <a:cxnLst/>
            <a:rect l="l" t="t" r="r" b="b"/>
            <a:pathLst>
              <a:path w="3674745" h="2769870">
                <a:moveTo>
                  <a:pt x="152398" y="0"/>
                </a:moveTo>
                <a:lnTo>
                  <a:pt x="3522347" y="0"/>
                </a:lnTo>
                <a:cubicBezTo>
                  <a:pt x="3606514" y="0"/>
                  <a:pt x="3674745" y="68231"/>
                  <a:pt x="3674745" y="152398"/>
                </a:cubicBezTo>
                <a:lnTo>
                  <a:pt x="3674745" y="2617472"/>
                </a:lnTo>
                <a:cubicBezTo>
                  <a:pt x="3674745" y="2701639"/>
                  <a:pt x="3606514" y="2769870"/>
                  <a:pt x="3522347" y="2769870"/>
                </a:cubicBezTo>
                <a:lnTo>
                  <a:pt x="152398" y="2769870"/>
                </a:lnTo>
                <a:cubicBezTo>
                  <a:pt x="68231" y="2769870"/>
                  <a:pt x="0" y="2701639"/>
                  <a:pt x="0" y="261747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79120" y="14554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724376" y="158877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1906" y="11906"/>
                </a:moveTo>
                <a:cubicBezTo>
                  <a:pt x="5321" y="11906"/>
                  <a:pt x="0" y="17227"/>
                  <a:pt x="0" y="23812"/>
                </a:cubicBezTo>
                <a:lnTo>
                  <a:pt x="0" y="59531"/>
                </a:lnTo>
                <a:cubicBezTo>
                  <a:pt x="0" y="66117"/>
                  <a:pt x="5321" y="71438"/>
                  <a:pt x="11906" y="71438"/>
                </a:cubicBezTo>
                <a:cubicBezTo>
                  <a:pt x="18492" y="71438"/>
                  <a:pt x="23812" y="66117"/>
                  <a:pt x="23812" y="59531"/>
                </a:cubicBezTo>
                <a:lnTo>
                  <a:pt x="23812" y="35719"/>
                </a:lnTo>
                <a:lnTo>
                  <a:pt x="47625" y="35719"/>
                </a:lnTo>
                <a:cubicBezTo>
                  <a:pt x="54211" y="35719"/>
                  <a:pt x="59531" y="30398"/>
                  <a:pt x="59531" y="23812"/>
                </a:cubicBezTo>
                <a:cubicBezTo>
                  <a:pt x="59531" y="17227"/>
                  <a:pt x="54211" y="11906"/>
                  <a:pt x="47625" y="11906"/>
                </a:cubicBezTo>
                <a:lnTo>
                  <a:pt x="11906" y="11906"/>
                </a:lnTo>
                <a:close/>
                <a:moveTo>
                  <a:pt x="23812" y="130969"/>
                </a:moveTo>
                <a:cubicBezTo>
                  <a:pt x="23812" y="124383"/>
                  <a:pt x="18492" y="119063"/>
                  <a:pt x="11906" y="119063"/>
                </a:cubicBezTo>
                <a:cubicBezTo>
                  <a:pt x="5321" y="119063"/>
                  <a:pt x="0" y="124383"/>
                  <a:pt x="0" y="130969"/>
                </a:cubicBezTo>
                <a:lnTo>
                  <a:pt x="0" y="166688"/>
                </a:lnTo>
                <a:cubicBezTo>
                  <a:pt x="0" y="173273"/>
                  <a:pt x="5321" y="178594"/>
                  <a:pt x="11906" y="178594"/>
                </a:cubicBezTo>
                <a:lnTo>
                  <a:pt x="47625" y="178594"/>
                </a:lnTo>
                <a:cubicBezTo>
                  <a:pt x="54211" y="178594"/>
                  <a:pt x="59531" y="173273"/>
                  <a:pt x="59531" y="166688"/>
                </a:cubicBezTo>
                <a:cubicBezTo>
                  <a:pt x="59531" y="160102"/>
                  <a:pt x="54211" y="154781"/>
                  <a:pt x="47625" y="154781"/>
                </a:cubicBezTo>
                <a:lnTo>
                  <a:pt x="23812" y="154781"/>
                </a:lnTo>
                <a:lnTo>
                  <a:pt x="23812" y="130969"/>
                </a:lnTo>
                <a:close/>
                <a:moveTo>
                  <a:pt x="119063" y="11906"/>
                </a:moveTo>
                <a:cubicBezTo>
                  <a:pt x="112477" y="11906"/>
                  <a:pt x="107156" y="17227"/>
                  <a:pt x="107156" y="23812"/>
                </a:cubicBezTo>
                <a:cubicBezTo>
                  <a:pt x="107156" y="30398"/>
                  <a:pt x="112477" y="35719"/>
                  <a:pt x="119063" y="35719"/>
                </a:cubicBezTo>
                <a:lnTo>
                  <a:pt x="142875" y="35719"/>
                </a:lnTo>
                <a:lnTo>
                  <a:pt x="142875" y="59531"/>
                </a:lnTo>
                <a:cubicBezTo>
                  <a:pt x="142875" y="66117"/>
                  <a:pt x="148196" y="71438"/>
                  <a:pt x="154781" y="71438"/>
                </a:cubicBezTo>
                <a:cubicBezTo>
                  <a:pt x="161367" y="71438"/>
                  <a:pt x="166688" y="66117"/>
                  <a:pt x="166688" y="59531"/>
                </a:cubicBezTo>
                <a:lnTo>
                  <a:pt x="166688" y="23812"/>
                </a:lnTo>
                <a:cubicBezTo>
                  <a:pt x="166688" y="17227"/>
                  <a:pt x="161367" y="11906"/>
                  <a:pt x="154781" y="11906"/>
                </a:cubicBezTo>
                <a:lnTo>
                  <a:pt x="119063" y="11906"/>
                </a:lnTo>
                <a:close/>
                <a:moveTo>
                  <a:pt x="166688" y="130969"/>
                </a:moveTo>
                <a:cubicBezTo>
                  <a:pt x="166688" y="124383"/>
                  <a:pt x="161367" y="119063"/>
                  <a:pt x="154781" y="119063"/>
                </a:cubicBezTo>
                <a:cubicBezTo>
                  <a:pt x="148196" y="119063"/>
                  <a:pt x="142875" y="124383"/>
                  <a:pt x="142875" y="130969"/>
                </a:cubicBezTo>
                <a:lnTo>
                  <a:pt x="142875" y="154781"/>
                </a:lnTo>
                <a:lnTo>
                  <a:pt x="119063" y="154781"/>
                </a:lnTo>
                <a:cubicBezTo>
                  <a:pt x="112477" y="154781"/>
                  <a:pt x="107156" y="160102"/>
                  <a:pt x="107156" y="166688"/>
                </a:cubicBezTo>
                <a:cubicBezTo>
                  <a:pt x="107156" y="173273"/>
                  <a:pt x="112477" y="178594"/>
                  <a:pt x="119063" y="178594"/>
                </a:cubicBezTo>
                <a:lnTo>
                  <a:pt x="154781" y="178594"/>
                </a:lnTo>
                <a:cubicBezTo>
                  <a:pt x="161367" y="178594"/>
                  <a:pt x="166688" y="173273"/>
                  <a:pt x="166688" y="166688"/>
                </a:cubicBezTo>
                <a:lnTo>
                  <a:pt x="166688" y="130969"/>
                </a:ln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7" name="Text 5"/>
          <p:cNvSpPr/>
          <p:nvPr/>
        </p:nvSpPr>
        <p:spPr>
          <a:xfrm>
            <a:off x="579120" y="2065020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Image Resizing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79120" y="2446020"/>
            <a:ext cx="3362325" cy="781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Standardize input dimensions to </a:t>
            </a:r>
            <a:r>
              <a:rPr lang="en-US" sz="1200" b="1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224×224 pixels</a:t>
            </a: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for ConvNeXt-Tiny compatibility while preserving aspect ratio.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9120" y="3379470"/>
            <a:ext cx="3286125" cy="457200"/>
          </a:xfrm>
          <a:custGeom>
            <a:avLst/>
            <a:gdLst/>
            <a:ahLst/>
            <a:cxnLst/>
            <a:rect l="l" t="t" r="r" b="b"/>
            <a:pathLst>
              <a:path w="3286125" h="457200">
                <a:moveTo>
                  <a:pt x="114300" y="0"/>
                </a:moveTo>
                <a:lnTo>
                  <a:pt x="3171825" y="0"/>
                </a:lnTo>
                <a:cubicBezTo>
                  <a:pt x="3234909" y="0"/>
                  <a:pt x="3286125" y="51216"/>
                  <a:pt x="3286125" y="114300"/>
                </a:cubicBezTo>
                <a:lnTo>
                  <a:pt x="3286125" y="342900"/>
                </a:lnTo>
                <a:cubicBezTo>
                  <a:pt x="3286125" y="405984"/>
                  <a:pt x="3234909" y="457200"/>
                  <a:pt x="3171825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0" name="Text 8"/>
          <p:cNvSpPr/>
          <p:nvPr/>
        </p:nvSpPr>
        <p:spPr>
          <a:xfrm>
            <a:off x="655320" y="3493770"/>
            <a:ext cx="3133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Input → 224×224×3 RGB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58270" y="1261110"/>
            <a:ext cx="3674745" cy="2769870"/>
          </a:xfrm>
          <a:custGeom>
            <a:avLst/>
            <a:gdLst/>
            <a:ahLst/>
            <a:cxnLst/>
            <a:rect l="l" t="t" r="r" b="b"/>
            <a:pathLst>
              <a:path w="3674745" h="2769870">
                <a:moveTo>
                  <a:pt x="152398" y="0"/>
                </a:moveTo>
                <a:lnTo>
                  <a:pt x="3522347" y="0"/>
                </a:lnTo>
                <a:cubicBezTo>
                  <a:pt x="3606514" y="0"/>
                  <a:pt x="3674745" y="68231"/>
                  <a:pt x="3674745" y="152398"/>
                </a:cubicBezTo>
                <a:lnTo>
                  <a:pt x="3674745" y="2617472"/>
                </a:lnTo>
                <a:cubicBezTo>
                  <a:pt x="3674745" y="2701639"/>
                  <a:pt x="3606514" y="2769870"/>
                  <a:pt x="3522347" y="2769870"/>
                </a:cubicBezTo>
                <a:lnTo>
                  <a:pt x="152398" y="2769870"/>
                </a:lnTo>
                <a:cubicBezTo>
                  <a:pt x="68231" y="2769870"/>
                  <a:pt x="0" y="2701639"/>
                  <a:pt x="0" y="261747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20C997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4452580" y="14554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4585930" y="158877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11"/>
                  <a:pt x="134689" y="23812"/>
                  <a:pt x="95250" y="23812"/>
                </a:cubicBezTo>
                <a:lnTo>
                  <a:pt x="95250" y="166688"/>
                </a:lnTo>
                <a:cubicBezTo>
                  <a:pt x="134689" y="166688"/>
                  <a:pt x="166688" y="134689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14" name="Text 12"/>
          <p:cNvSpPr/>
          <p:nvPr/>
        </p:nvSpPr>
        <p:spPr>
          <a:xfrm>
            <a:off x="4452580" y="2065020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CLAHE Enhancement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52580" y="2446020"/>
            <a:ext cx="3362325" cy="781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Contrast Limited Adaptive Histogram Equalization for </a:t>
            </a:r>
            <a:r>
              <a:rPr lang="en-US" sz="1200" b="1" dirty="0">
                <a:solidFill>
                  <a:srgbClr val="20C99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medical-grade preprocessing</a:t>
            </a: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 Enhances lesion boundaries.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452580" y="3379470"/>
            <a:ext cx="3286125" cy="457200"/>
          </a:xfrm>
          <a:custGeom>
            <a:avLst/>
            <a:gdLst/>
            <a:ahLst/>
            <a:cxnLst/>
            <a:rect l="l" t="t" r="r" b="b"/>
            <a:pathLst>
              <a:path w="3286125" h="457200">
                <a:moveTo>
                  <a:pt x="114300" y="0"/>
                </a:moveTo>
                <a:lnTo>
                  <a:pt x="3171825" y="0"/>
                </a:lnTo>
                <a:cubicBezTo>
                  <a:pt x="3234909" y="0"/>
                  <a:pt x="3286125" y="51216"/>
                  <a:pt x="3286125" y="114300"/>
                </a:cubicBezTo>
                <a:lnTo>
                  <a:pt x="3286125" y="342900"/>
                </a:lnTo>
                <a:cubicBezTo>
                  <a:pt x="3286125" y="405984"/>
                  <a:pt x="3234909" y="457200"/>
                  <a:pt x="3171825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7" name="Text 15"/>
          <p:cNvSpPr/>
          <p:nvPr/>
        </p:nvSpPr>
        <p:spPr>
          <a:xfrm>
            <a:off x="4528780" y="3493770"/>
            <a:ext cx="3133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Clip Limit: 2.0 | Grid: 8×8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31731" y="1261110"/>
            <a:ext cx="3674745" cy="2769870"/>
          </a:xfrm>
          <a:custGeom>
            <a:avLst/>
            <a:gdLst/>
            <a:ahLst/>
            <a:cxnLst/>
            <a:rect l="l" t="t" r="r" b="b"/>
            <a:pathLst>
              <a:path w="3674745" h="2769870">
                <a:moveTo>
                  <a:pt x="152398" y="0"/>
                </a:moveTo>
                <a:lnTo>
                  <a:pt x="3522347" y="0"/>
                </a:lnTo>
                <a:cubicBezTo>
                  <a:pt x="3606514" y="0"/>
                  <a:pt x="3674745" y="68231"/>
                  <a:pt x="3674745" y="152398"/>
                </a:cubicBezTo>
                <a:lnTo>
                  <a:pt x="3674745" y="2617472"/>
                </a:lnTo>
                <a:cubicBezTo>
                  <a:pt x="3674745" y="2701639"/>
                  <a:pt x="3606514" y="2769870"/>
                  <a:pt x="3522347" y="2769870"/>
                </a:cubicBezTo>
                <a:lnTo>
                  <a:pt x="152398" y="2769870"/>
                </a:lnTo>
                <a:cubicBezTo>
                  <a:pt x="68231" y="2769870"/>
                  <a:pt x="0" y="2701639"/>
                  <a:pt x="0" y="261747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6C757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8326041" y="14554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C757D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8459391" y="158877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50242" y="12799"/>
                </a:moveTo>
                <a:cubicBezTo>
                  <a:pt x="154707" y="10939"/>
                  <a:pt x="159804" y="11981"/>
                  <a:pt x="163227" y="15367"/>
                </a:cubicBezTo>
                <a:lnTo>
                  <a:pt x="187040" y="39179"/>
                </a:lnTo>
                <a:cubicBezTo>
                  <a:pt x="189272" y="41411"/>
                  <a:pt x="190537" y="44425"/>
                  <a:pt x="190537" y="47588"/>
                </a:cubicBezTo>
                <a:cubicBezTo>
                  <a:pt x="190537" y="50750"/>
                  <a:pt x="189272" y="53764"/>
                  <a:pt x="187040" y="55997"/>
                </a:cubicBezTo>
                <a:lnTo>
                  <a:pt x="163227" y="79809"/>
                </a:lnTo>
                <a:cubicBezTo>
                  <a:pt x="159804" y="83232"/>
                  <a:pt x="154707" y="84237"/>
                  <a:pt x="150242" y="82376"/>
                </a:cubicBezTo>
                <a:cubicBezTo>
                  <a:pt x="145777" y="80516"/>
                  <a:pt x="142875" y="76237"/>
                  <a:pt x="142875" y="71438"/>
                </a:cubicBezTo>
                <a:lnTo>
                  <a:pt x="142875" y="59531"/>
                </a:lnTo>
                <a:lnTo>
                  <a:pt x="130969" y="59531"/>
                </a:lnTo>
                <a:cubicBezTo>
                  <a:pt x="127211" y="59531"/>
                  <a:pt x="123676" y="61280"/>
                  <a:pt x="121444" y="64294"/>
                </a:cubicBezTo>
                <a:lnTo>
                  <a:pt x="109389" y="80367"/>
                </a:lnTo>
                <a:lnTo>
                  <a:pt x="94506" y="60536"/>
                </a:lnTo>
                <a:lnTo>
                  <a:pt x="102394" y="50006"/>
                </a:lnTo>
                <a:cubicBezTo>
                  <a:pt x="109128" y="41002"/>
                  <a:pt x="119732" y="35719"/>
                  <a:pt x="130969" y="35719"/>
                </a:cubicBezTo>
                <a:lnTo>
                  <a:pt x="142875" y="35719"/>
                </a:lnTo>
                <a:lnTo>
                  <a:pt x="142875" y="23812"/>
                </a:lnTo>
                <a:cubicBezTo>
                  <a:pt x="142875" y="19013"/>
                  <a:pt x="145777" y="14660"/>
                  <a:pt x="150242" y="12799"/>
                </a:cubicBezTo>
                <a:close/>
                <a:moveTo>
                  <a:pt x="57299" y="110133"/>
                </a:moveTo>
                <a:lnTo>
                  <a:pt x="72182" y="129964"/>
                </a:lnTo>
                <a:lnTo>
                  <a:pt x="64294" y="140494"/>
                </a:lnTo>
                <a:cubicBezTo>
                  <a:pt x="57559" y="149498"/>
                  <a:pt x="46955" y="154781"/>
                  <a:pt x="35719" y="154781"/>
                </a:cubicBezTo>
                <a:lnTo>
                  <a:pt x="11906" y="154781"/>
                </a:lnTo>
                <a:cubicBezTo>
                  <a:pt x="5321" y="154781"/>
                  <a:pt x="0" y="149461"/>
                  <a:pt x="0" y="142875"/>
                </a:cubicBezTo>
                <a:cubicBezTo>
                  <a:pt x="0" y="136289"/>
                  <a:pt x="5321" y="130969"/>
                  <a:pt x="11906" y="130969"/>
                </a:cubicBezTo>
                <a:lnTo>
                  <a:pt x="35719" y="130969"/>
                </a:lnTo>
                <a:cubicBezTo>
                  <a:pt x="39477" y="130969"/>
                  <a:pt x="43011" y="129220"/>
                  <a:pt x="45244" y="126206"/>
                </a:cubicBezTo>
                <a:lnTo>
                  <a:pt x="57299" y="110133"/>
                </a:lnTo>
                <a:close/>
                <a:moveTo>
                  <a:pt x="163190" y="175096"/>
                </a:moveTo>
                <a:cubicBezTo>
                  <a:pt x="159767" y="178519"/>
                  <a:pt x="154670" y="179524"/>
                  <a:pt x="150205" y="177664"/>
                </a:cubicBezTo>
                <a:cubicBezTo>
                  <a:pt x="145740" y="175803"/>
                  <a:pt x="142875" y="171487"/>
                  <a:pt x="142875" y="166688"/>
                </a:cubicBezTo>
                <a:lnTo>
                  <a:pt x="142875" y="154781"/>
                </a:lnTo>
                <a:lnTo>
                  <a:pt x="130969" y="154781"/>
                </a:lnTo>
                <a:cubicBezTo>
                  <a:pt x="119732" y="154781"/>
                  <a:pt x="109128" y="149498"/>
                  <a:pt x="102394" y="140494"/>
                </a:cubicBezTo>
                <a:lnTo>
                  <a:pt x="45244" y="64294"/>
                </a:lnTo>
                <a:cubicBezTo>
                  <a:pt x="43011" y="61280"/>
                  <a:pt x="39477" y="59531"/>
                  <a:pt x="35719" y="59531"/>
                </a:cubicBezTo>
                <a:lnTo>
                  <a:pt x="11906" y="59531"/>
                </a:lnTo>
                <a:cubicBezTo>
                  <a:pt x="5321" y="59531"/>
                  <a:pt x="0" y="54211"/>
                  <a:pt x="0" y="47625"/>
                </a:cubicBezTo>
                <a:cubicBezTo>
                  <a:pt x="0" y="41039"/>
                  <a:pt x="5321" y="35719"/>
                  <a:pt x="11906" y="35719"/>
                </a:cubicBezTo>
                <a:lnTo>
                  <a:pt x="35719" y="35719"/>
                </a:lnTo>
                <a:cubicBezTo>
                  <a:pt x="46955" y="35719"/>
                  <a:pt x="57559" y="41002"/>
                  <a:pt x="64294" y="50006"/>
                </a:cubicBezTo>
                <a:lnTo>
                  <a:pt x="121444" y="126206"/>
                </a:lnTo>
                <a:cubicBezTo>
                  <a:pt x="123676" y="129220"/>
                  <a:pt x="127211" y="130969"/>
                  <a:pt x="130969" y="130969"/>
                </a:cubicBezTo>
                <a:lnTo>
                  <a:pt x="142875" y="130969"/>
                </a:lnTo>
                <a:lnTo>
                  <a:pt x="142875" y="119063"/>
                </a:lnTo>
                <a:cubicBezTo>
                  <a:pt x="142875" y="114263"/>
                  <a:pt x="145777" y="109910"/>
                  <a:pt x="150242" y="108049"/>
                </a:cubicBezTo>
                <a:cubicBezTo>
                  <a:pt x="154707" y="106189"/>
                  <a:pt x="159804" y="107231"/>
                  <a:pt x="163227" y="110617"/>
                </a:cubicBezTo>
                <a:lnTo>
                  <a:pt x="187040" y="134429"/>
                </a:lnTo>
                <a:cubicBezTo>
                  <a:pt x="189272" y="136661"/>
                  <a:pt x="190537" y="139675"/>
                  <a:pt x="190537" y="142838"/>
                </a:cubicBezTo>
                <a:cubicBezTo>
                  <a:pt x="190537" y="146000"/>
                  <a:pt x="189272" y="149014"/>
                  <a:pt x="187040" y="151247"/>
                </a:cubicBezTo>
                <a:lnTo>
                  <a:pt x="163227" y="175059"/>
                </a:ln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21" name="Text 19"/>
          <p:cNvSpPr/>
          <p:nvPr/>
        </p:nvSpPr>
        <p:spPr>
          <a:xfrm>
            <a:off x="8326041" y="2065020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Augmentation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26041" y="2446020"/>
            <a:ext cx="33623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Artificially expand dataset diversity with </a:t>
            </a:r>
            <a:r>
              <a:rPr lang="en-US" sz="1200" b="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geometric transformations</a:t>
            </a: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to improve generalization.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26041" y="3341370"/>
            <a:ext cx="3286125" cy="495300"/>
          </a:xfrm>
          <a:custGeom>
            <a:avLst/>
            <a:gdLst/>
            <a:ahLst/>
            <a:cxnLst/>
            <a:rect l="l" t="t" r="r" b="b"/>
            <a:pathLst>
              <a:path w="3286125" h="495300">
                <a:moveTo>
                  <a:pt x="114300" y="0"/>
                </a:moveTo>
                <a:lnTo>
                  <a:pt x="3171825" y="0"/>
                </a:lnTo>
                <a:cubicBezTo>
                  <a:pt x="3234951" y="0"/>
                  <a:pt x="3286125" y="51174"/>
                  <a:pt x="3286125" y="114300"/>
                </a:cubicBezTo>
                <a:lnTo>
                  <a:pt x="3286125" y="381000"/>
                </a:lnTo>
                <a:cubicBezTo>
                  <a:pt x="3286125" y="444126"/>
                  <a:pt x="3234951" y="495300"/>
                  <a:pt x="3171825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24" name="Shape 22"/>
          <p:cNvSpPr/>
          <p:nvPr/>
        </p:nvSpPr>
        <p:spPr>
          <a:xfrm>
            <a:off x="9201626" y="3455670"/>
            <a:ext cx="371475" cy="266700"/>
          </a:xfrm>
          <a:custGeom>
            <a:avLst/>
            <a:gdLst/>
            <a:ahLst/>
            <a:cxnLst/>
            <a:rect l="l" t="t" r="r" b="b"/>
            <a:pathLst>
              <a:path w="371475" h="266700">
                <a:moveTo>
                  <a:pt x="38101" y="0"/>
                </a:moveTo>
                <a:lnTo>
                  <a:pt x="333374" y="0"/>
                </a:lnTo>
                <a:cubicBezTo>
                  <a:pt x="354417" y="0"/>
                  <a:pt x="371475" y="17058"/>
                  <a:pt x="371475" y="38101"/>
                </a:cubicBezTo>
                <a:lnTo>
                  <a:pt x="371475" y="228599"/>
                </a:lnTo>
                <a:cubicBezTo>
                  <a:pt x="371475" y="249642"/>
                  <a:pt x="354417" y="266700"/>
                  <a:pt x="333374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201626" y="3455670"/>
            <a:ext cx="43815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Flip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645968" y="3455670"/>
            <a:ext cx="542925" cy="266700"/>
          </a:xfrm>
          <a:custGeom>
            <a:avLst/>
            <a:gdLst/>
            <a:ahLst/>
            <a:cxnLst/>
            <a:rect l="l" t="t" r="r" b="b"/>
            <a:pathLst>
              <a:path w="542925" h="266700">
                <a:moveTo>
                  <a:pt x="38101" y="0"/>
                </a:moveTo>
                <a:lnTo>
                  <a:pt x="504824" y="0"/>
                </a:lnTo>
                <a:cubicBezTo>
                  <a:pt x="525867" y="0"/>
                  <a:pt x="542925" y="17058"/>
                  <a:pt x="542925" y="38101"/>
                </a:cubicBezTo>
                <a:lnTo>
                  <a:pt x="542925" y="228599"/>
                </a:lnTo>
                <a:cubicBezTo>
                  <a:pt x="542925" y="249628"/>
                  <a:pt x="525853" y="266700"/>
                  <a:pt x="504824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9645968" y="3455670"/>
            <a:ext cx="6096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0C99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Rotate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0261283" y="3455670"/>
            <a:ext cx="476250" cy="266700"/>
          </a:xfrm>
          <a:custGeom>
            <a:avLst/>
            <a:gdLst/>
            <a:ahLst/>
            <a:cxnLst/>
            <a:rect l="l" t="t" r="r" b="b"/>
            <a:pathLst>
              <a:path w="476250" h="266700">
                <a:moveTo>
                  <a:pt x="38101" y="0"/>
                </a:moveTo>
                <a:lnTo>
                  <a:pt x="438149" y="0"/>
                </a:lnTo>
                <a:cubicBezTo>
                  <a:pt x="459192" y="0"/>
                  <a:pt x="476250" y="17058"/>
                  <a:pt x="476250" y="38101"/>
                </a:cubicBezTo>
                <a:lnTo>
                  <a:pt x="476250" y="228599"/>
                </a:lnTo>
                <a:cubicBezTo>
                  <a:pt x="476250" y="249628"/>
                  <a:pt x="459178" y="266700"/>
                  <a:pt x="438149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6C757D">
              <a:alpha val="1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10261283" y="3455670"/>
            <a:ext cx="542925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Scale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4810" y="4229101"/>
            <a:ext cx="3674745" cy="2484120"/>
          </a:xfrm>
          <a:custGeom>
            <a:avLst/>
            <a:gdLst/>
            <a:ahLst/>
            <a:cxnLst/>
            <a:rect l="l" t="t" r="r" b="b"/>
            <a:pathLst>
              <a:path w="3674745" h="2484120">
                <a:moveTo>
                  <a:pt x="152401" y="0"/>
                </a:moveTo>
                <a:lnTo>
                  <a:pt x="3522344" y="0"/>
                </a:lnTo>
                <a:cubicBezTo>
                  <a:pt x="3606513" y="0"/>
                  <a:pt x="3674745" y="68232"/>
                  <a:pt x="3674745" y="152401"/>
                </a:cubicBezTo>
                <a:lnTo>
                  <a:pt x="3674745" y="2331719"/>
                </a:lnTo>
                <a:cubicBezTo>
                  <a:pt x="3674745" y="2415888"/>
                  <a:pt x="3606513" y="2484120"/>
                  <a:pt x="3522344" y="2484120"/>
                </a:cubicBezTo>
                <a:lnTo>
                  <a:pt x="152401" y="2484120"/>
                </a:lnTo>
                <a:cubicBezTo>
                  <a:pt x="68232" y="2484120"/>
                  <a:pt x="0" y="2415888"/>
                  <a:pt x="0" y="2331719"/>
                </a:cubicBezTo>
                <a:lnTo>
                  <a:pt x="0" y="152401"/>
                </a:lnTo>
                <a:cubicBezTo>
                  <a:pt x="0" y="68232"/>
                  <a:pt x="68232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579120" y="442341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88658" y="4556761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42875" y="11906"/>
                </a:moveTo>
                <a:lnTo>
                  <a:pt x="190500" y="11906"/>
                </a:lnTo>
                <a:cubicBezTo>
                  <a:pt x="197086" y="11906"/>
                  <a:pt x="202406" y="17227"/>
                  <a:pt x="202406" y="23812"/>
                </a:cubicBezTo>
                <a:cubicBezTo>
                  <a:pt x="202406" y="30398"/>
                  <a:pt x="197086" y="35719"/>
                  <a:pt x="190500" y="35719"/>
                </a:cubicBezTo>
                <a:lnTo>
                  <a:pt x="148233" y="35719"/>
                </a:lnTo>
                <a:cubicBezTo>
                  <a:pt x="146298" y="45318"/>
                  <a:pt x="139712" y="53243"/>
                  <a:pt x="130969" y="57038"/>
                </a:cubicBezTo>
                <a:lnTo>
                  <a:pt x="130969" y="166688"/>
                </a:lnTo>
                <a:lnTo>
                  <a:pt x="190500" y="166688"/>
                </a:lnTo>
                <a:cubicBezTo>
                  <a:pt x="197086" y="166688"/>
                  <a:pt x="202406" y="172008"/>
                  <a:pt x="202406" y="178594"/>
                </a:cubicBezTo>
                <a:cubicBezTo>
                  <a:pt x="202406" y="185179"/>
                  <a:pt x="197086" y="190500"/>
                  <a:pt x="190500" y="190500"/>
                </a:cubicBezTo>
                <a:lnTo>
                  <a:pt x="47625" y="190500"/>
                </a:lnTo>
                <a:cubicBezTo>
                  <a:pt x="41039" y="190500"/>
                  <a:pt x="35719" y="185179"/>
                  <a:pt x="35719" y="178594"/>
                </a:cubicBezTo>
                <a:cubicBezTo>
                  <a:pt x="35719" y="172008"/>
                  <a:pt x="41039" y="166688"/>
                  <a:pt x="47625" y="166688"/>
                </a:cubicBezTo>
                <a:lnTo>
                  <a:pt x="107156" y="166688"/>
                </a:lnTo>
                <a:lnTo>
                  <a:pt x="107156" y="57038"/>
                </a:lnTo>
                <a:cubicBezTo>
                  <a:pt x="98413" y="53206"/>
                  <a:pt x="91827" y="45281"/>
                  <a:pt x="89892" y="35719"/>
                </a:cubicBezTo>
                <a:lnTo>
                  <a:pt x="47625" y="35719"/>
                </a:lnTo>
                <a:cubicBezTo>
                  <a:pt x="41039" y="35719"/>
                  <a:pt x="35719" y="30398"/>
                  <a:pt x="35719" y="23812"/>
                </a:cubicBezTo>
                <a:cubicBezTo>
                  <a:pt x="35719" y="17227"/>
                  <a:pt x="41039" y="11906"/>
                  <a:pt x="47625" y="11906"/>
                </a:cubicBezTo>
                <a:lnTo>
                  <a:pt x="95250" y="11906"/>
                </a:lnTo>
                <a:cubicBezTo>
                  <a:pt x="100682" y="4688"/>
                  <a:pt x="109314" y="0"/>
                  <a:pt x="119063" y="0"/>
                </a:cubicBezTo>
                <a:cubicBezTo>
                  <a:pt x="128811" y="0"/>
                  <a:pt x="137443" y="4688"/>
                  <a:pt x="142875" y="11906"/>
                </a:cubicBezTo>
                <a:close/>
                <a:moveTo>
                  <a:pt x="163562" y="119063"/>
                </a:moveTo>
                <a:lnTo>
                  <a:pt x="217438" y="119063"/>
                </a:lnTo>
                <a:lnTo>
                  <a:pt x="190500" y="72851"/>
                </a:lnTo>
                <a:lnTo>
                  <a:pt x="163562" y="119063"/>
                </a:lnTo>
                <a:close/>
                <a:moveTo>
                  <a:pt x="190500" y="154781"/>
                </a:moveTo>
                <a:cubicBezTo>
                  <a:pt x="167097" y="154781"/>
                  <a:pt x="147638" y="142131"/>
                  <a:pt x="143619" y="125425"/>
                </a:cubicBezTo>
                <a:cubicBezTo>
                  <a:pt x="142652" y="121332"/>
                  <a:pt x="143991" y="117128"/>
                  <a:pt x="146112" y="113481"/>
                </a:cubicBezTo>
                <a:lnTo>
                  <a:pt x="181533" y="52760"/>
                </a:lnTo>
                <a:cubicBezTo>
                  <a:pt x="183393" y="49560"/>
                  <a:pt x="186817" y="47625"/>
                  <a:pt x="190500" y="47625"/>
                </a:cubicBezTo>
                <a:cubicBezTo>
                  <a:pt x="194183" y="47625"/>
                  <a:pt x="197607" y="49597"/>
                  <a:pt x="199467" y="52760"/>
                </a:cubicBezTo>
                <a:lnTo>
                  <a:pt x="234888" y="113481"/>
                </a:lnTo>
                <a:cubicBezTo>
                  <a:pt x="237009" y="117128"/>
                  <a:pt x="238348" y="121332"/>
                  <a:pt x="237381" y="125425"/>
                </a:cubicBezTo>
                <a:cubicBezTo>
                  <a:pt x="233363" y="142094"/>
                  <a:pt x="213903" y="154781"/>
                  <a:pt x="190500" y="154781"/>
                </a:cubicBezTo>
                <a:close/>
                <a:moveTo>
                  <a:pt x="47179" y="72851"/>
                </a:moveTo>
                <a:lnTo>
                  <a:pt x="20241" y="119063"/>
                </a:lnTo>
                <a:lnTo>
                  <a:pt x="74154" y="119063"/>
                </a:lnTo>
                <a:lnTo>
                  <a:pt x="47179" y="72851"/>
                </a:lnTo>
                <a:close/>
                <a:moveTo>
                  <a:pt x="335" y="125425"/>
                </a:moveTo>
                <a:cubicBezTo>
                  <a:pt x="-633" y="121332"/>
                  <a:pt x="707" y="117128"/>
                  <a:pt x="2828" y="113481"/>
                </a:cubicBezTo>
                <a:lnTo>
                  <a:pt x="38249" y="52760"/>
                </a:lnTo>
                <a:cubicBezTo>
                  <a:pt x="40109" y="49560"/>
                  <a:pt x="43532" y="47625"/>
                  <a:pt x="47216" y="47625"/>
                </a:cubicBezTo>
                <a:cubicBezTo>
                  <a:pt x="50899" y="47625"/>
                  <a:pt x="54322" y="49597"/>
                  <a:pt x="56183" y="52760"/>
                </a:cubicBezTo>
                <a:lnTo>
                  <a:pt x="91604" y="113481"/>
                </a:lnTo>
                <a:cubicBezTo>
                  <a:pt x="93725" y="117128"/>
                  <a:pt x="95064" y="121332"/>
                  <a:pt x="94097" y="125425"/>
                </a:cubicBezTo>
                <a:cubicBezTo>
                  <a:pt x="90078" y="142094"/>
                  <a:pt x="70619" y="154781"/>
                  <a:pt x="47216" y="154781"/>
                </a:cubicBezTo>
                <a:cubicBezTo>
                  <a:pt x="23812" y="154781"/>
                  <a:pt x="4353" y="142131"/>
                  <a:pt x="335" y="125425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33" name="Text 31"/>
          <p:cNvSpPr/>
          <p:nvPr/>
        </p:nvSpPr>
        <p:spPr>
          <a:xfrm>
            <a:off x="579120" y="5033011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 Balancing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79120" y="5414011"/>
            <a:ext cx="33623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Address dataset imbalance using </a:t>
            </a:r>
            <a:r>
              <a:rPr lang="en-US" sz="1200" b="1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weighted sampling</a:t>
            </a: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and oversampling minority classes.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79120" y="6061711"/>
            <a:ext cx="3286125" cy="457200"/>
          </a:xfrm>
          <a:custGeom>
            <a:avLst/>
            <a:gdLst/>
            <a:ahLst/>
            <a:cxnLst/>
            <a:rect l="l" t="t" r="r" b="b"/>
            <a:pathLst>
              <a:path w="3286125" h="457200">
                <a:moveTo>
                  <a:pt x="114300" y="0"/>
                </a:moveTo>
                <a:lnTo>
                  <a:pt x="3171825" y="0"/>
                </a:lnTo>
                <a:cubicBezTo>
                  <a:pt x="3234909" y="0"/>
                  <a:pt x="3286125" y="51216"/>
                  <a:pt x="3286125" y="114300"/>
                </a:cubicBezTo>
                <a:lnTo>
                  <a:pt x="3286125" y="342900"/>
                </a:lnTo>
                <a:cubicBezTo>
                  <a:pt x="3286125" y="405984"/>
                  <a:pt x="3234909" y="457200"/>
                  <a:pt x="3171825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36" name="Text 34"/>
          <p:cNvSpPr/>
          <p:nvPr/>
        </p:nvSpPr>
        <p:spPr>
          <a:xfrm>
            <a:off x="655320" y="6176011"/>
            <a:ext cx="3133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WeightedRandomSampler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258270" y="4229101"/>
            <a:ext cx="3674745" cy="2484120"/>
          </a:xfrm>
          <a:custGeom>
            <a:avLst/>
            <a:gdLst/>
            <a:ahLst/>
            <a:cxnLst/>
            <a:rect l="l" t="t" r="r" b="b"/>
            <a:pathLst>
              <a:path w="3674745" h="2484120">
                <a:moveTo>
                  <a:pt x="152401" y="0"/>
                </a:moveTo>
                <a:lnTo>
                  <a:pt x="3522344" y="0"/>
                </a:lnTo>
                <a:cubicBezTo>
                  <a:pt x="3606513" y="0"/>
                  <a:pt x="3674745" y="68232"/>
                  <a:pt x="3674745" y="152401"/>
                </a:cubicBezTo>
                <a:lnTo>
                  <a:pt x="3674745" y="2331719"/>
                </a:lnTo>
                <a:cubicBezTo>
                  <a:pt x="3674745" y="2415888"/>
                  <a:pt x="3606513" y="2484120"/>
                  <a:pt x="3522344" y="2484120"/>
                </a:cubicBezTo>
                <a:lnTo>
                  <a:pt x="152401" y="2484120"/>
                </a:lnTo>
                <a:cubicBezTo>
                  <a:pt x="68232" y="2484120"/>
                  <a:pt x="0" y="2415888"/>
                  <a:pt x="0" y="2331719"/>
                </a:cubicBezTo>
                <a:lnTo>
                  <a:pt x="0" y="152401"/>
                </a:lnTo>
                <a:cubicBezTo>
                  <a:pt x="0" y="68232"/>
                  <a:pt x="68232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20C997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8" name="Shape 36"/>
          <p:cNvSpPr/>
          <p:nvPr/>
        </p:nvSpPr>
        <p:spPr>
          <a:xfrm>
            <a:off x="4452580" y="442341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4585930" y="455676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95250"/>
                </a:moveTo>
                <a:lnTo>
                  <a:pt x="56741" y="109947"/>
                </a:lnTo>
                <a:cubicBezTo>
                  <a:pt x="52053" y="108124"/>
                  <a:pt x="46992" y="107156"/>
                  <a:pt x="41672" y="107156"/>
                </a:cubicBezTo>
                <a:cubicBezTo>
                  <a:pt x="18641" y="107156"/>
                  <a:pt x="0" y="125797"/>
                  <a:pt x="0" y="148828"/>
                </a:cubicBezTo>
                <a:cubicBezTo>
                  <a:pt x="0" y="171859"/>
                  <a:pt x="18641" y="190500"/>
                  <a:pt x="41672" y="190500"/>
                </a:cubicBezTo>
                <a:cubicBezTo>
                  <a:pt x="64703" y="190500"/>
                  <a:pt x="83344" y="171859"/>
                  <a:pt x="83344" y="148828"/>
                </a:cubicBezTo>
                <a:cubicBezTo>
                  <a:pt x="83344" y="143508"/>
                  <a:pt x="82339" y="138447"/>
                  <a:pt x="80553" y="133759"/>
                </a:cubicBezTo>
                <a:lnTo>
                  <a:pt x="185738" y="28575"/>
                </a:lnTo>
                <a:cubicBezTo>
                  <a:pt x="188379" y="25933"/>
                  <a:pt x="188379" y="21692"/>
                  <a:pt x="185738" y="19050"/>
                </a:cubicBezTo>
                <a:cubicBezTo>
                  <a:pt x="175208" y="8520"/>
                  <a:pt x="158167" y="8520"/>
                  <a:pt x="147637" y="19050"/>
                </a:cubicBezTo>
                <a:lnTo>
                  <a:pt x="95250" y="71438"/>
                </a:lnTo>
                <a:lnTo>
                  <a:pt x="80553" y="56741"/>
                </a:lnTo>
                <a:cubicBezTo>
                  <a:pt x="82376" y="52053"/>
                  <a:pt x="83344" y="46992"/>
                  <a:pt x="83344" y="41672"/>
                </a:cubicBezTo>
                <a:cubicBezTo>
                  <a:pt x="83344" y="18641"/>
                  <a:pt x="64703" y="0"/>
                  <a:pt x="41672" y="0"/>
                </a:cubicBezTo>
                <a:cubicBezTo>
                  <a:pt x="18641" y="0"/>
                  <a:pt x="0" y="18641"/>
                  <a:pt x="0" y="41672"/>
                </a:cubicBezTo>
                <a:cubicBezTo>
                  <a:pt x="0" y="64703"/>
                  <a:pt x="18641" y="83344"/>
                  <a:pt x="41672" y="83344"/>
                </a:cubicBezTo>
                <a:cubicBezTo>
                  <a:pt x="46992" y="83344"/>
                  <a:pt x="52053" y="82339"/>
                  <a:pt x="56741" y="80553"/>
                </a:cubicBezTo>
                <a:lnTo>
                  <a:pt x="71438" y="95250"/>
                </a:lnTo>
                <a:close/>
                <a:moveTo>
                  <a:pt x="107863" y="131676"/>
                </a:moveTo>
                <a:lnTo>
                  <a:pt x="147638" y="171450"/>
                </a:lnTo>
                <a:cubicBezTo>
                  <a:pt x="158167" y="181980"/>
                  <a:pt x="175208" y="181980"/>
                  <a:pt x="185738" y="171450"/>
                </a:cubicBezTo>
                <a:cubicBezTo>
                  <a:pt x="188379" y="168808"/>
                  <a:pt x="188379" y="164567"/>
                  <a:pt x="185738" y="161925"/>
                </a:cubicBezTo>
                <a:lnTo>
                  <a:pt x="131676" y="107863"/>
                </a:lnTo>
                <a:lnTo>
                  <a:pt x="107863" y="131676"/>
                </a:lnTo>
                <a:close/>
                <a:moveTo>
                  <a:pt x="23812" y="41672"/>
                </a:moveTo>
                <a:cubicBezTo>
                  <a:pt x="23812" y="31815"/>
                  <a:pt x="31815" y="23812"/>
                  <a:pt x="41672" y="23812"/>
                </a:cubicBezTo>
                <a:cubicBezTo>
                  <a:pt x="51529" y="23812"/>
                  <a:pt x="59531" y="31815"/>
                  <a:pt x="59531" y="41672"/>
                </a:cubicBezTo>
                <a:cubicBezTo>
                  <a:pt x="59531" y="51529"/>
                  <a:pt x="51529" y="59531"/>
                  <a:pt x="41672" y="59531"/>
                </a:cubicBezTo>
                <a:cubicBezTo>
                  <a:pt x="31815" y="59531"/>
                  <a:pt x="23812" y="51529"/>
                  <a:pt x="23812" y="41672"/>
                </a:cubicBezTo>
                <a:close/>
                <a:moveTo>
                  <a:pt x="41672" y="130969"/>
                </a:moveTo>
                <a:cubicBezTo>
                  <a:pt x="51529" y="130969"/>
                  <a:pt x="59531" y="138971"/>
                  <a:pt x="59531" y="148828"/>
                </a:cubicBezTo>
                <a:cubicBezTo>
                  <a:pt x="59531" y="158685"/>
                  <a:pt x="51529" y="166688"/>
                  <a:pt x="41672" y="166688"/>
                </a:cubicBezTo>
                <a:cubicBezTo>
                  <a:pt x="31815" y="166688"/>
                  <a:pt x="23812" y="158685"/>
                  <a:pt x="23812" y="148828"/>
                </a:cubicBezTo>
                <a:cubicBezTo>
                  <a:pt x="23812" y="138971"/>
                  <a:pt x="31815" y="130969"/>
                  <a:pt x="41672" y="130969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40" name="Text 38"/>
          <p:cNvSpPr/>
          <p:nvPr/>
        </p:nvSpPr>
        <p:spPr>
          <a:xfrm>
            <a:off x="4452580" y="5033011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Train/Val/Test Split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52580" y="5414011"/>
            <a:ext cx="33623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Stratified splitting to preserve </a:t>
            </a:r>
            <a:r>
              <a:rPr lang="en-US" sz="1200" b="1" dirty="0">
                <a:solidFill>
                  <a:srgbClr val="20C99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 distribution</a:t>
            </a: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across all subsets.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452580" y="6061711"/>
            <a:ext cx="3286125" cy="457200"/>
          </a:xfrm>
          <a:custGeom>
            <a:avLst/>
            <a:gdLst/>
            <a:ahLst/>
            <a:cxnLst/>
            <a:rect l="l" t="t" r="r" b="b"/>
            <a:pathLst>
              <a:path w="3286125" h="457200">
                <a:moveTo>
                  <a:pt x="114300" y="0"/>
                </a:moveTo>
                <a:lnTo>
                  <a:pt x="3171825" y="0"/>
                </a:lnTo>
                <a:cubicBezTo>
                  <a:pt x="3234909" y="0"/>
                  <a:pt x="3286125" y="51216"/>
                  <a:pt x="3286125" y="114300"/>
                </a:cubicBezTo>
                <a:lnTo>
                  <a:pt x="3286125" y="342900"/>
                </a:lnTo>
                <a:cubicBezTo>
                  <a:pt x="3286125" y="405984"/>
                  <a:pt x="3234909" y="457200"/>
                  <a:pt x="3171825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43" name="Text 41"/>
          <p:cNvSpPr/>
          <p:nvPr/>
        </p:nvSpPr>
        <p:spPr>
          <a:xfrm>
            <a:off x="4566880" y="6176011"/>
            <a:ext cx="781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Train: 70%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5854779" y="6176011"/>
            <a:ext cx="628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0C99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Val: 15%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990159" y="6176011"/>
            <a:ext cx="714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Test: 15%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127921" y="4225291"/>
            <a:ext cx="3686175" cy="2495550"/>
          </a:xfrm>
          <a:custGeom>
            <a:avLst/>
            <a:gdLst/>
            <a:ahLst/>
            <a:cxnLst/>
            <a:rect l="l" t="t" r="r" b="b"/>
            <a:pathLst>
              <a:path w="3686175" h="2495550">
                <a:moveTo>
                  <a:pt x="152403" y="0"/>
                </a:moveTo>
                <a:lnTo>
                  <a:pt x="3533772" y="0"/>
                </a:lnTo>
                <a:cubicBezTo>
                  <a:pt x="3617942" y="0"/>
                  <a:pt x="3686175" y="68233"/>
                  <a:pt x="3686175" y="152403"/>
                </a:cubicBezTo>
                <a:lnTo>
                  <a:pt x="3686175" y="2343147"/>
                </a:lnTo>
                <a:cubicBezTo>
                  <a:pt x="3686175" y="2427317"/>
                  <a:pt x="3617942" y="2495550"/>
                  <a:pt x="3533772" y="2495550"/>
                </a:cubicBezTo>
                <a:lnTo>
                  <a:pt x="152403" y="2495550"/>
                </a:lnTo>
                <a:cubicBezTo>
                  <a:pt x="68233" y="2495550"/>
                  <a:pt x="0" y="2427317"/>
                  <a:pt x="0" y="234314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gradFill flip="none" rotWithShape="1">
            <a:gsLst>
              <a:gs pos="0">
                <a:srgbClr val="0D6EFD"/>
              </a:gs>
              <a:gs pos="100000">
                <a:srgbClr val="20C997"/>
              </a:gs>
            </a:gsLst>
            <a:lin ang="2700000" scaled="1"/>
          </a:gradFill>
          <a:ln/>
        </p:spPr>
      </p:sp>
      <p:sp>
        <p:nvSpPr>
          <p:cNvPr id="47" name="Text 45"/>
          <p:cNvSpPr/>
          <p:nvPr/>
        </p:nvSpPr>
        <p:spPr>
          <a:xfrm>
            <a:off x="8318421" y="4575811"/>
            <a:ext cx="3400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Preprocessing Impact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318421" y="5013961"/>
            <a:ext cx="1666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CLAHE + Augmentation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1249977" y="4994911"/>
            <a:ext cx="466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+6%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318421" y="5299711"/>
            <a:ext cx="3305175" cy="76200"/>
          </a:xfrm>
          <a:custGeom>
            <a:avLst/>
            <a:gdLst/>
            <a:ahLst/>
            <a:cxnLst/>
            <a:rect l="l" t="t" r="r" b="b"/>
            <a:pathLst>
              <a:path w="3305175" h="76200">
                <a:moveTo>
                  <a:pt x="38100" y="0"/>
                </a:moveTo>
                <a:lnTo>
                  <a:pt x="3267075" y="0"/>
                </a:lnTo>
                <a:cubicBezTo>
                  <a:pt x="3288103" y="0"/>
                  <a:pt x="3305175" y="17072"/>
                  <a:pt x="3305175" y="38100"/>
                </a:cubicBezTo>
                <a:lnTo>
                  <a:pt x="3305175" y="38100"/>
                </a:lnTo>
                <a:cubicBezTo>
                  <a:pt x="3305175" y="59128"/>
                  <a:pt x="3288103" y="76200"/>
                  <a:pt x="32670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8318421" y="5299711"/>
            <a:ext cx="2838450" cy="76200"/>
          </a:xfrm>
          <a:custGeom>
            <a:avLst/>
            <a:gdLst/>
            <a:ahLst/>
            <a:cxnLst/>
            <a:rect l="l" t="t" r="r" b="b"/>
            <a:pathLst>
              <a:path w="2838450" h="76200">
                <a:moveTo>
                  <a:pt x="38100" y="0"/>
                </a:moveTo>
                <a:lnTo>
                  <a:pt x="2800350" y="0"/>
                </a:lnTo>
                <a:cubicBezTo>
                  <a:pt x="2821378" y="0"/>
                  <a:pt x="2838450" y="17072"/>
                  <a:pt x="2838450" y="38100"/>
                </a:cubicBezTo>
                <a:lnTo>
                  <a:pt x="2838450" y="38100"/>
                </a:lnTo>
                <a:cubicBezTo>
                  <a:pt x="2838450" y="59128"/>
                  <a:pt x="2821378" y="76200"/>
                  <a:pt x="28003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2" name="Text 50"/>
          <p:cNvSpPr/>
          <p:nvPr/>
        </p:nvSpPr>
        <p:spPr>
          <a:xfrm>
            <a:off x="8318421" y="5509261"/>
            <a:ext cx="1133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 Balancing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246882" y="5490211"/>
            <a:ext cx="466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+8%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318421" y="5795011"/>
            <a:ext cx="3305175" cy="76200"/>
          </a:xfrm>
          <a:custGeom>
            <a:avLst/>
            <a:gdLst/>
            <a:ahLst/>
            <a:cxnLst/>
            <a:rect l="l" t="t" r="r" b="b"/>
            <a:pathLst>
              <a:path w="3305175" h="76200">
                <a:moveTo>
                  <a:pt x="38100" y="0"/>
                </a:moveTo>
                <a:lnTo>
                  <a:pt x="3267075" y="0"/>
                </a:lnTo>
                <a:cubicBezTo>
                  <a:pt x="3288103" y="0"/>
                  <a:pt x="3305175" y="17072"/>
                  <a:pt x="3305175" y="38100"/>
                </a:cubicBezTo>
                <a:lnTo>
                  <a:pt x="3305175" y="38100"/>
                </a:lnTo>
                <a:cubicBezTo>
                  <a:pt x="3305175" y="59128"/>
                  <a:pt x="3288103" y="76200"/>
                  <a:pt x="32670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5" name="Shape 53"/>
          <p:cNvSpPr/>
          <p:nvPr/>
        </p:nvSpPr>
        <p:spPr>
          <a:xfrm>
            <a:off x="8318421" y="5795011"/>
            <a:ext cx="2571750" cy="76200"/>
          </a:xfrm>
          <a:custGeom>
            <a:avLst/>
            <a:gdLst/>
            <a:ahLst/>
            <a:cxnLst/>
            <a:rect l="l" t="t" r="r" b="b"/>
            <a:pathLst>
              <a:path w="2571750" h="76200">
                <a:moveTo>
                  <a:pt x="38100" y="0"/>
                </a:moveTo>
                <a:lnTo>
                  <a:pt x="2533650" y="0"/>
                </a:lnTo>
                <a:cubicBezTo>
                  <a:pt x="2554678" y="0"/>
                  <a:pt x="2571750" y="17072"/>
                  <a:pt x="2571750" y="38100"/>
                </a:cubicBezTo>
                <a:lnTo>
                  <a:pt x="2571750" y="38100"/>
                </a:lnTo>
                <a:cubicBezTo>
                  <a:pt x="2571750" y="59128"/>
                  <a:pt x="2554678" y="76200"/>
                  <a:pt x="25336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6" name="Text 54"/>
          <p:cNvSpPr/>
          <p:nvPr/>
        </p:nvSpPr>
        <p:spPr>
          <a:xfrm>
            <a:off x="8318421" y="6004561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Overall Improvement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176992" y="5985511"/>
            <a:ext cx="542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+12%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318421" y="6290311"/>
            <a:ext cx="3305175" cy="76200"/>
          </a:xfrm>
          <a:custGeom>
            <a:avLst/>
            <a:gdLst/>
            <a:ahLst/>
            <a:cxnLst/>
            <a:rect l="l" t="t" r="r" b="b"/>
            <a:pathLst>
              <a:path w="3305175" h="76200">
                <a:moveTo>
                  <a:pt x="38100" y="0"/>
                </a:moveTo>
                <a:lnTo>
                  <a:pt x="3267075" y="0"/>
                </a:lnTo>
                <a:cubicBezTo>
                  <a:pt x="3288103" y="0"/>
                  <a:pt x="3305175" y="17072"/>
                  <a:pt x="3305175" y="38100"/>
                </a:cubicBezTo>
                <a:lnTo>
                  <a:pt x="3305175" y="38100"/>
                </a:lnTo>
                <a:cubicBezTo>
                  <a:pt x="3305175" y="59128"/>
                  <a:pt x="3288103" y="76200"/>
                  <a:pt x="32670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8318421" y="6290311"/>
            <a:ext cx="3038475" cy="76200"/>
          </a:xfrm>
          <a:custGeom>
            <a:avLst/>
            <a:gdLst/>
            <a:ahLst/>
            <a:cxnLst/>
            <a:rect l="l" t="t" r="r" b="b"/>
            <a:pathLst>
              <a:path w="3038475" h="76200">
                <a:moveTo>
                  <a:pt x="38100" y="0"/>
                </a:moveTo>
                <a:lnTo>
                  <a:pt x="3000375" y="0"/>
                </a:lnTo>
                <a:cubicBezTo>
                  <a:pt x="3021403" y="0"/>
                  <a:pt x="3038475" y="17072"/>
                  <a:pt x="3038475" y="38100"/>
                </a:cubicBezTo>
                <a:lnTo>
                  <a:pt x="3038475" y="38100"/>
                </a:lnTo>
                <a:cubicBezTo>
                  <a:pt x="3038475" y="59128"/>
                  <a:pt x="3021403" y="76200"/>
                  <a:pt x="300037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9175" y="369175"/>
            <a:ext cx="1152748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kern="0" spc="58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9175" y="664515"/>
            <a:ext cx="11619779" cy="369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16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ConvNeXt-Tiny: Vision Transformer-Inspired CNN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2867" y="1221969"/>
            <a:ext cx="5609612" cy="4179060"/>
          </a:xfrm>
          <a:custGeom>
            <a:avLst/>
            <a:gdLst/>
            <a:ahLst/>
            <a:cxnLst/>
            <a:rect l="l" t="t" r="r" b="b"/>
            <a:pathLst>
              <a:path w="5609612" h="4179060">
                <a:moveTo>
                  <a:pt x="147688" y="0"/>
                </a:moveTo>
                <a:lnTo>
                  <a:pt x="5461924" y="0"/>
                </a:lnTo>
                <a:cubicBezTo>
                  <a:pt x="5543490" y="0"/>
                  <a:pt x="5609612" y="66122"/>
                  <a:pt x="5609612" y="147688"/>
                </a:cubicBezTo>
                <a:lnTo>
                  <a:pt x="5609612" y="4031372"/>
                </a:lnTo>
                <a:cubicBezTo>
                  <a:pt x="5609612" y="4112937"/>
                  <a:pt x="5543490" y="4179060"/>
                  <a:pt x="5461924" y="4179060"/>
                </a:cubicBezTo>
                <a:lnTo>
                  <a:pt x="147688" y="4179060"/>
                </a:lnTo>
                <a:cubicBezTo>
                  <a:pt x="66122" y="4179060"/>
                  <a:pt x="0" y="4112937"/>
                  <a:pt x="0" y="4031372"/>
                </a:cubicBezTo>
                <a:lnTo>
                  <a:pt x="0" y="147688"/>
                </a:lnTo>
                <a:cubicBezTo>
                  <a:pt x="0" y="66177"/>
                  <a:pt x="66177" y="0"/>
                  <a:pt x="14768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7688" dist="922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25751" y="1483969"/>
            <a:ext cx="221505" cy="221505"/>
          </a:xfrm>
          <a:custGeom>
            <a:avLst/>
            <a:gdLst/>
            <a:ahLst/>
            <a:cxnLst/>
            <a:rect l="l" t="t" r="r" b="b"/>
            <a:pathLst>
              <a:path w="221505" h="221505">
                <a:moveTo>
                  <a:pt x="83064" y="27688"/>
                </a:moveTo>
                <a:cubicBezTo>
                  <a:pt x="83064" y="20031"/>
                  <a:pt x="89251" y="13844"/>
                  <a:pt x="96908" y="13844"/>
                </a:cubicBezTo>
                <a:lnTo>
                  <a:pt x="124597" y="13844"/>
                </a:lnTo>
                <a:cubicBezTo>
                  <a:pt x="132254" y="13844"/>
                  <a:pt x="138441" y="20031"/>
                  <a:pt x="138441" y="27688"/>
                </a:cubicBezTo>
                <a:lnTo>
                  <a:pt x="138441" y="55376"/>
                </a:lnTo>
                <a:cubicBezTo>
                  <a:pt x="138441" y="63034"/>
                  <a:pt x="132254" y="69220"/>
                  <a:pt x="124597" y="69220"/>
                </a:cubicBezTo>
                <a:lnTo>
                  <a:pt x="121136" y="69220"/>
                </a:lnTo>
                <a:lnTo>
                  <a:pt x="121136" y="96908"/>
                </a:lnTo>
                <a:lnTo>
                  <a:pt x="173051" y="96908"/>
                </a:lnTo>
                <a:cubicBezTo>
                  <a:pt x="190269" y="96908"/>
                  <a:pt x="204200" y="110839"/>
                  <a:pt x="204200" y="128058"/>
                </a:cubicBezTo>
                <a:lnTo>
                  <a:pt x="204200" y="152285"/>
                </a:lnTo>
                <a:lnTo>
                  <a:pt x="207661" y="152285"/>
                </a:lnTo>
                <a:cubicBezTo>
                  <a:pt x="215318" y="152285"/>
                  <a:pt x="221505" y="158471"/>
                  <a:pt x="221505" y="166129"/>
                </a:cubicBezTo>
                <a:lnTo>
                  <a:pt x="221505" y="193817"/>
                </a:lnTo>
                <a:cubicBezTo>
                  <a:pt x="221505" y="201474"/>
                  <a:pt x="215318" y="207661"/>
                  <a:pt x="207661" y="207661"/>
                </a:cubicBezTo>
                <a:lnTo>
                  <a:pt x="179973" y="207661"/>
                </a:lnTo>
                <a:cubicBezTo>
                  <a:pt x="172315" y="207661"/>
                  <a:pt x="166129" y="201474"/>
                  <a:pt x="166129" y="193817"/>
                </a:cubicBezTo>
                <a:lnTo>
                  <a:pt x="166129" y="166129"/>
                </a:lnTo>
                <a:cubicBezTo>
                  <a:pt x="166129" y="158471"/>
                  <a:pt x="172315" y="152285"/>
                  <a:pt x="179973" y="152285"/>
                </a:cubicBezTo>
                <a:lnTo>
                  <a:pt x="183434" y="152285"/>
                </a:lnTo>
                <a:lnTo>
                  <a:pt x="183434" y="128058"/>
                </a:lnTo>
                <a:cubicBezTo>
                  <a:pt x="183434" y="122304"/>
                  <a:pt x="178805" y="117674"/>
                  <a:pt x="173051" y="117674"/>
                </a:cubicBezTo>
                <a:lnTo>
                  <a:pt x="121136" y="117674"/>
                </a:lnTo>
                <a:lnTo>
                  <a:pt x="121136" y="152285"/>
                </a:lnTo>
                <a:lnTo>
                  <a:pt x="124597" y="152285"/>
                </a:lnTo>
                <a:cubicBezTo>
                  <a:pt x="132254" y="152285"/>
                  <a:pt x="138441" y="158471"/>
                  <a:pt x="138441" y="166129"/>
                </a:cubicBezTo>
                <a:lnTo>
                  <a:pt x="138441" y="193817"/>
                </a:lnTo>
                <a:cubicBezTo>
                  <a:pt x="138441" y="201474"/>
                  <a:pt x="132254" y="207661"/>
                  <a:pt x="124597" y="207661"/>
                </a:cubicBezTo>
                <a:lnTo>
                  <a:pt x="96908" y="207661"/>
                </a:lnTo>
                <a:cubicBezTo>
                  <a:pt x="89251" y="207661"/>
                  <a:pt x="83064" y="201474"/>
                  <a:pt x="83064" y="193817"/>
                </a:cubicBezTo>
                <a:lnTo>
                  <a:pt x="83064" y="166129"/>
                </a:lnTo>
                <a:cubicBezTo>
                  <a:pt x="83064" y="158471"/>
                  <a:pt x="89251" y="152285"/>
                  <a:pt x="96908" y="152285"/>
                </a:cubicBezTo>
                <a:lnTo>
                  <a:pt x="100369" y="152285"/>
                </a:lnTo>
                <a:lnTo>
                  <a:pt x="100369" y="117674"/>
                </a:lnTo>
                <a:lnTo>
                  <a:pt x="48454" y="117674"/>
                </a:lnTo>
                <a:cubicBezTo>
                  <a:pt x="42700" y="117674"/>
                  <a:pt x="38071" y="122304"/>
                  <a:pt x="38071" y="128058"/>
                </a:cubicBezTo>
                <a:lnTo>
                  <a:pt x="38071" y="152285"/>
                </a:lnTo>
                <a:lnTo>
                  <a:pt x="41532" y="152285"/>
                </a:lnTo>
                <a:cubicBezTo>
                  <a:pt x="49190" y="152285"/>
                  <a:pt x="55376" y="158471"/>
                  <a:pt x="55376" y="166129"/>
                </a:cubicBezTo>
                <a:lnTo>
                  <a:pt x="55376" y="193817"/>
                </a:lnTo>
                <a:cubicBezTo>
                  <a:pt x="55376" y="201474"/>
                  <a:pt x="49190" y="207661"/>
                  <a:pt x="41532" y="207661"/>
                </a:cubicBezTo>
                <a:lnTo>
                  <a:pt x="13844" y="207661"/>
                </a:lnTo>
                <a:cubicBezTo>
                  <a:pt x="6187" y="207661"/>
                  <a:pt x="0" y="201474"/>
                  <a:pt x="0" y="193817"/>
                </a:cubicBezTo>
                <a:lnTo>
                  <a:pt x="0" y="166129"/>
                </a:lnTo>
                <a:cubicBezTo>
                  <a:pt x="0" y="158471"/>
                  <a:pt x="6187" y="152285"/>
                  <a:pt x="13844" y="152285"/>
                </a:cubicBezTo>
                <a:lnTo>
                  <a:pt x="17305" y="152285"/>
                </a:lnTo>
                <a:lnTo>
                  <a:pt x="17305" y="128058"/>
                </a:lnTo>
                <a:cubicBezTo>
                  <a:pt x="17305" y="110839"/>
                  <a:pt x="31236" y="96908"/>
                  <a:pt x="48454" y="96908"/>
                </a:cubicBezTo>
                <a:lnTo>
                  <a:pt x="100369" y="96908"/>
                </a:lnTo>
                <a:lnTo>
                  <a:pt x="100369" y="69220"/>
                </a:lnTo>
                <a:lnTo>
                  <a:pt x="96908" y="69220"/>
                </a:lnTo>
                <a:cubicBezTo>
                  <a:pt x="89251" y="69220"/>
                  <a:pt x="83064" y="63034"/>
                  <a:pt x="83064" y="55376"/>
                </a:cubicBezTo>
                <a:lnTo>
                  <a:pt x="83064" y="27688"/>
                </a:ln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6" name="Text 4"/>
          <p:cNvSpPr/>
          <p:nvPr/>
        </p:nvSpPr>
        <p:spPr>
          <a:xfrm>
            <a:off x="874944" y="1447166"/>
            <a:ext cx="4993090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Architecture Overview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98063" y="1890061"/>
            <a:ext cx="5159219" cy="738350"/>
          </a:xfrm>
          <a:custGeom>
            <a:avLst/>
            <a:gdLst/>
            <a:ahLst/>
            <a:cxnLst/>
            <a:rect l="l" t="t" r="r" b="b"/>
            <a:pathLst>
              <a:path w="5159219" h="738350">
                <a:moveTo>
                  <a:pt x="110752" y="0"/>
                </a:moveTo>
                <a:lnTo>
                  <a:pt x="5048466" y="0"/>
                </a:lnTo>
                <a:cubicBezTo>
                  <a:pt x="5109633" y="0"/>
                  <a:pt x="5159219" y="49586"/>
                  <a:pt x="5159219" y="110752"/>
                </a:cubicBezTo>
                <a:lnTo>
                  <a:pt x="5159219" y="627597"/>
                </a:lnTo>
                <a:cubicBezTo>
                  <a:pt x="5159219" y="688764"/>
                  <a:pt x="5109633" y="738350"/>
                  <a:pt x="5048466" y="738350"/>
                </a:cubicBezTo>
                <a:lnTo>
                  <a:pt x="110752" y="738350"/>
                </a:lnTo>
                <a:cubicBezTo>
                  <a:pt x="49586" y="738350"/>
                  <a:pt x="0" y="688764"/>
                  <a:pt x="0" y="627597"/>
                </a:cubicBezTo>
                <a:lnTo>
                  <a:pt x="0" y="110752"/>
                </a:lnTo>
                <a:cubicBezTo>
                  <a:pt x="0" y="49627"/>
                  <a:pt x="49627" y="0"/>
                  <a:pt x="11075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8" name="Shape 6"/>
          <p:cNvSpPr/>
          <p:nvPr/>
        </p:nvSpPr>
        <p:spPr>
          <a:xfrm>
            <a:off x="745733" y="2074648"/>
            <a:ext cx="369175" cy="369175"/>
          </a:xfrm>
          <a:custGeom>
            <a:avLst/>
            <a:gdLst/>
            <a:ahLst/>
            <a:cxnLst/>
            <a:rect l="l" t="t" r="r" b="b"/>
            <a:pathLst>
              <a:path w="369175" h="369175">
                <a:moveTo>
                  <a:pt x="73835" y="0"/>
                </a:moveTo>
                <a:lnTo>
                  <a:pt x="295340" y="0"/>
                </a:lnTo>
                <a:cubicBezTo>
                  <a:pt x="336091" y="0"/>
                  <a:pt x="369175" y="33084"/>
                  <a:pt x="369175" y="73835"/>
                </a:cubicBezTo>
                <a:lnTo>
                  <a:pt x="369175" y="295340"/>
                </a:lnTo>
                <a:cubicBezTo>
                  <a:pt x="369175" y="336091"/>
                  <a:pt x="336091" y="369175"/>
                  <a:pt x="295340" y="369175"/>
                </a:cubicBezTo>
                <a:lnTo>
                  <a:pt x="73835" y="369175"/>
                </a:lnTo>
                <a:cubicBezTo>
                  <a:pt x="33084" y="369175"/>
                  <a:pt x="0" y="336091"/>
                  <a:pt x="0" y="295340"/>
                </a:cubicBezTo>
                <a:lnTo>
                  <a:pt x="0" y="73835"/>
                </a:lnTo>
                <a:cubicBezTo>
                  <a:pt x="0" y="33084"/>
                  <a:pt x="33084" y="0"/>
                  <a:pt x="73835" y="0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9" name="Text 7"/>
          <p:cNvSpPr/>
          <p:nvPr/>
        </p:nvSpPr>
        <p:spPr>
          <a:xfrm>
            <a:off x="708816" y="2074648"/>
            <a:ext cx="443010" cy="369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62578" y="2037731"/>
            <a:ext cx="1882792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Patch Embedding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62578" y="2259236"/>
            <a:ext cx="1882792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4×4 conv stem, 96 channels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8063" y="2739163"/>
            <a:ext cx="5159219" cy="738350"/>
          </a:xfrm>
          <a:custGeom>
            <a:avLst/>
            <a:gdLst/>
            <a:ahLst/>
            <a:cxnLst/>
            <a:rect l="l" t="t" r="r" b="b"/>
            <a:pathLst>
              <a:path w="5159219" h="738350">
                <a:moveTo>
                  <a:pt x="110752" y="0"/>
                </a:moveTo>
                <a:lnTo>
                  <a:pt x="5048466" y="0"/>
                </a:lnTo>
                <a:cubicBezTo>
                  <a:pt x="5109633" y="0"/>
                  <a:pt x="5159219" y="49586"/>
                  <a:pt x="5159219" y="110752"/>
                </a:cubicBezTo>
                <a:lnTo>
                  <a:pt x="5159219" y="627597"/>
                </a:lnTo>
                <a:cubicBezTo>
                  <a:pt x="5159219" y="688764"/>
                  <a:pt x="5109633" y="738350"/>
                  <a:pt x="5048466" y="738350"/>
                </a:cubicBezTo>
                <a:lnTo>
                  <a:pt x="110752" y="738350"/>
                </a:lnTo>
                <a:cubicBezTo>
                  <a:pt x="49586" y="738350"/>
                  <a:pt x="0" y="688764"/>
                  <a:pt x="0" y="627597"/>
                </a:cubicBezTo>
                <a:lnTo>
                  <a:pt x="0" y="110752"/>
                </a:lnTo>
                <a:cubicBezTo>
                  <a:pt x="0" y="49627"/>
                  <a:pt x="49627" y="0"/>
                  <a:pt x="11075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3" name="Shape 11"/>
          <p:cNvSpPr/>
          <p:nvPr/>
        </p:nvSpPr>
        <p:spPr>
          <a:xfrm>
            <a:off x="745733" y="2923750"/>
            <a:ext cx="369175" cy="369175"/>
          </a:xfrm>
          <a:custGeom>
            <a:avLst/>
            <a:gdLst/>
            <a:ahLst/>
            <a:cxnLst/>
            <a:rect l="l" t="t" r="r" b="b"/>
            <a:pathLst>
              <a:path w="369175" h="369175">
                <a:moveTo>
                  <a:pt x="73835" y="0"/>
                </a:moveTo>
                <a:lnTo>
                  <a:pt x="295340" y="0"/>
                </a:lnTo>
                <a:cubicBezTo>
                  <a:pt x="336091" y="0"/>
                  <a:pt x="369175" y="33084"/>
                  <a:pt x="369175" y="73835"/>
                </a:cubicBezTo>
                <a:lnTo>
                  <a:pt x="369175" y="295340"/>
                </a:lnTo>
                <a:cubicBezTo>
                  <a:pt x="369175" y="336091"/>
                  <a:pt x="336091" y="369175"/>
                  <a:pt x="295340" y="369175"/>
                </a:cubicBezTo>
                <a:lnTo>
                  <a:pt x="73835" y="369175"/>
                </a:lnTo>
                <a:cubicBezTo>
                  <a:pt x="33084" y="369175"/>
                  <a:pt x="0" y="336091"/>
                  <a:pt x="0" y="295340"/>
                </a:cubicBezTo>
                <a:lnTo>
                  <a:pt x="0" y="73835"/>
                </a:lnTo>
                <a:cubicBezTo>
                  <a:pt x="0" y="33084"/>
                  <a:pt x="33084" y="0"/>
                  <a:pt x="73835" y="0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14" name="Text 12"/>
          <p:cNvSpPr/>
          <p:nvPr/>
        </p:nvSpPr>
        <p:spPr>
          <a:xfrm>
            <a:off x="708816" y="2923750"/>
            <a:ext cx="443010" cy="369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62578" y="2886833"/>
            <a:ext cx="198431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Stage 1-4: ConvNeXt Blocks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62578" y="3108338"/>
            <a:ext cx="198431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Depthwise conv + LayerNorm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8063" y="3588265"/>
            <a:ext cx="5159219" cy="738350"/>
          </a:xfrm>
          <a:custGeom>
            <a:avLst/>
            <a:gdLst/>
            <a:ahLst/>
            <a:cxnLst/>
            <a:rect l="l" t="t" r="r" b="b"/>
            <a:pathLst>
              <a:path w="5159219" h="738350">
                <a:moveTo>
                  <a:pt x="110752" y="0"/>
                </a:moveTo>
                <a:lnTo>
                  <a:pt x="5048466" y="0"/>
                </a:lnTo>
                <a:cubicBezTo>
                  <a:pt x="5109633" y="0"/>
                  <a:pt x="5159219" y="49586"/>
                  <a:pt x="5159219" y="110752"/>
                </a:cubicBezTo>
                <a:lnTo>
                  <a:pt x="5159219" y="627597"/>
                </a:lnTo>
                <a:cubicBezTo>
                  <a:pt x="5159219" y="688764"/>
                  <a:pt x="5109633" y="738350"/>
                  <a:pt x="5048466" y="738350"/>
                </a:cubicBezTo>
                <a:lnTo>
                  <a:pt x="110752" y="738350"/>
                </a:lnTo>
                <a:cubicBezTo>
                  <a:pt x="49586" y="738350"/>
                  <a:pt x="0" y="688764"/>
                  <a:pt x="0" y="627597"/>
                </a:cubicBezTo>
                <a:lnTo>
                  <a:pt x="0" y="110752"/>
                </a:lnTo>
                <a:cubicBezTo>
                  <a:pt x="0" y="49627"/>
                  <a:pt x="49627" y="0"/>
                  <a:pt x="11075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8" name="Shape 16"/>
          <p:cNvSpPr/>
          <p:nvPr/>
        </p:nvSpPr>
        <p:spPr>
          <a:xfrm>
            <a:off x="745733" y="3772853"/>
            <a:ext cx="369175" cy="369175"/>
          </a:xfrm>
          <a:custGeom>
            <a:avLst/>
            <a:gdLst/>
            <a:ahLst/>
            <a:cxnLst/>
            <a:rect l="l" t="t" r="r" b="b"/>
            <a:pathLst>
              <a:path w="369175" h="369175">
                <a:moveTo>
                  <a:pt x="73835" y="0"/>
                </a:moveTo>
                <a:lnTo>
                  <a:pt x="295340" y="0"/>
                </a:lnTo>
                <a:cubicBezTo>
                  <a:pt x="336091" y="0"/>
                  <a:pt x="369175" y="33084"/>
                  <a:pt x="369175" y="73835"/>
                </a:cubicBezTo>
                <a:lnTo>
                  <a:pt x="369175" y="295340"/>
                </a:lnTo>
                <a:cubicBezTo>
                  <a:pt x="369175" y="336091"/>
                  <a:pt x="336091" y="369175"/>
                  <a:pt x="295340" y="369175"/>
                </a:cubicBezTo>
                <a:lnTo>
                  <a:pt x="73835" y="369175"/>
                </a:lnTo>
                <a:cubicBezTo>
                  <a:pt x="33084" y="369175"/>
                  <a:pt x="0" y="336091"/>
                  <a:pt x="0" y="295340"/>
                </a:cubicBezTo>
                <a:lnTo>
                  <a:pt x="0" y="73835"/>
                </a:lnTo>
                <a:cubicBezTo>
                  <a:pt x="0" y="33084"/>
                  <a:pt x="33084" y="0"/>
                  <a:pt x="73835" y="0"/>
                </a:cubicBez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19" name="Text 17"/>
          <p:cNvSpPr/>
          <p:nvPr/>
        </p:nvSpPr>
        <p:spPr>
          <a:xfrm>
            <a:off x="708816" y="3772853"/>
            <a:ext cx="443010" cy="369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62578" y="3735935"/>
            <a:ext cx="197508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Global Average Pooling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62578" y="3957440"/>
            <a:ext cx="197508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Spatial reduction to 1D vector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98063" y="4437367"/>
            <a:ext cx="5159219" cy="738350"/>
          </a:xfrm>
          <a:custGeom>
            <a:avLst/>
            <a:gdLst/>
            <a:ahLst/>
            <a:cxnLst/>
            <a:rect l="l" t="t" r="r" b="b"/>
            <a:pathLst>
              <a:path w="5159219" h="738350">
                <a:moveTo>
                  <a:pt x="110752" y="0"/>
                </a:moveTo>
                <a:lnTo>
                  <a:pt x="5048466" y="0"/>
                </a:lnTo>
                <a:cubicBezTo>
                  <a:pt x="5109633" y="0"/>
                  <a:pt x="5159219" y="49586"/>
                  <a:pt x="5159219" y="110752"/>
                </a:cubicBezTo>
                <a:lnTo>
                  <a:pt x="5159219" y="627597"/>
                </a:lnTo>
                <a:cubicBezTo>
                  <a:pt x="5159219" y="688764"/>
                  <a:pt x="5109633" y="738350"/>
                  <a:pt x="5048466" y="738350"/>
                </a:cubicBezTo>
                <a:lnTo>
                  <a:pt x="110752" y="738350"/>
                </a:lnTo>
                <a:cubicBezTo>
                  <a:pt x="49586" y="738350"/>
                  <a:pt x="0" y="688764"/>
                  <a:pt x="0" y="627597"/>
                </a:cubicBezTo>
                <a:lnTo>
                  <a:pt x="0" y="110752"/>
                </a:lnTo>
                <a:cubicBezTo>
                  <a:pt x="0" y="49627"/>
                  <a:pt x="49627" y="0"/>
                  <a:pt x="11075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23" name="Shape 21"/>
          <p:cNvSpPr/>
          <p:nvPr/>
        </p:nvSpPr>
        <p:spPr>
          <a:xfrm>
            <a:off x="745733" y="4621955"/>
            <a:ext cx="369175" cy="369175"/>
          </a:xfrm>
          <a:custGeom>
            <a:avLst/>
            <a:gdLst/>
            <a:ahLst/>
            <a:cxnLst/>
            <a:rect l="l" t="t" r="r" b="b"/>
            <a:pathLst>
              <a:path w="369175" h="369175">
                <a:moveTo>
                  <a:pt x="73835" y="0"/>
                </a:moveTo>
                <a:lnTo>
                  <a:pt x="295340" y="0"/>
                </a:lnTo>
                <a:cubicBezTo>
                  <a:pt x="336091" y="0"/>
                  <a:pt x="369175" y="33084"/>
                  <a:pt x="369175" y="73835"/>
                </a:cubicBezTo>
                <a:lnTo>
                  <a:pt x="369175" y="295340"/>
                </a:lnTo>
                <a:cubicBezTo>
                  <a:pt x="369175" y="336091"/>
                  <a:pt x="336091" y="369175"/>
                  <a:pt x="295340" y="369175"/>
                </a:cubicBezTo>
                <a:lnTo>
                  <a:pt x="73835" y="369175"/>
                </a:lnTo>
                <a:cubicBezTo>
                  <a:pt x="33084" y="369175"/>
                  <a:pt x="0" y="336091"/>
                  <a:pt x="0" y="295340"/>
                </a:cubicBezTo>
                <a:lnTo>
                  <a:pt x="0" y="73835"/>
                </a:lnTo>
                <a:cubicBezTo>
                  <a:pt x="0" y="33084"/>
                  <a:pt x="33084" y="0"/>
                  <a:pt x="73835" y="0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24" name="Text 22"/>
          <p:cNvSpPr/>
          <p:nvPr/>
        </p:nvSpPr>
        <p:spPr>
          <a:xfrm>
            <a:off x="708816" y="4621955"/>
            <a:ext cx="443010" cy="369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262578" y="4585037"/>
            <a:ext cx="1633599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Classification Head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62578" y="4806542"/>
            <a:ext cx="1633599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Linear layer → 3 classes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72867" y="5555968"/>
            <a:ext cx="5609612" cy="1299496"/>
          </a:xfrm>
          <a:custGeom>
            <a:avLst/>
            <a:gdLst/>
            <a:ahLst/>
            <a:cxnLst/>
            <a:rect l="l" t="t" r="r" b="b"/>
            <a:pathLst>
              <a:path w="5609612" h="1299496">
                <a:moveTo>
                  <a:pt x="147675" y="0"/>
                </a:moveTo>
                <a:lnTo>
                  <a:pt x="5461937" y="0"/>
                </a:lnTo>
                <a:cubicBezTo>
                  <a:pt x="5543496" y="0"/>
                  <a:pt x="5609612" y="66116"/>
                  <a:pt x="5609612" y="147675"/>
                </a:cubicBezTo>
                <a:lnTo>
                  <a:pt x="5609612" y="1151821"/>
                </a:lnTo>
                <a:cubicBezTo>
                  <a:pt x="5609612" y="1233379"/>
                  <a:pt x="5543496" y="1299496"/>
                  <a:pt x="5461937" y="1299496"/>
                </a:cubicBezTo>
                <a:lnTo>
                  <a:pt x="147675" y="1299496"/>
                </a:lnTo>
                <a:cubicBezTo>
                  <a:pt x="66116" y="1299496"/>
                  <a:pt x="0" y="1233379"/>
                  <a:pt x="0" y="1151821"/>
                </a:cubicBezTo>
                <a:lnTo>
                  <a:pt x="0" y="147675"/>
                </a:lnTo>
                <a:cubicBezTo>
                  <a:pt x="0" y="66171"/>
                  <a:pt x="66171" y="0"/>
                  <a:pt x="147675" y="0"/>
                </a:cubicBezTo>
                <a:close/>
              </a:path>
            </a:pathLst>
          </a:custGeom>
          <a:gradFill flip="none" rotWithShape="1">
            <a:gsLst>
              <a:gs pos="0">
                <a:srgbClr val="0D6EFD">
                  <a:alpha val="10000"/>
                </a:srgbClr>
              </a:gs>
              <a:gs pos="100000">
                <a:srgbClr val="20C997">
                  <a:alpha val="10000"/>
                </a:srgbClr>
              </a:gs>
            </a:gsLst>
            <a:lin ang="0" scaled="1"/>
          </a:gradFill>
          <a:ln w="10160">
            <a:solidFill>
              <a:srgbClr val="0D6EFD">
                <a:alpha val="20000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561146" y="5744245"/>
            <a:ext cx="5325347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ConvNeXt-Tiny?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79605" y="6150337"/>
            <a:ext cx="147670" cy="147670"/>
          </a:xfrm>
          <a:custGeom>
            <a:avLst/>
            <a:gdLst/>
            <a:ahLst/>
            <a:cxnLst/>
            <a:rect l="l" t="t" r="r" b="b"/>
            <a:pathLst>
              <a:path w="147670" h="147670">
                <a:moveTo>
                  <a:pt x="73835" y="147670"/>
                </a:moveTo>
                <a:cubicBezTo>
                  <a:pt x="114586" y="147670"/>
                  <a:pt x="147670" y="114586"/>
                  <a:pt x="147670" y="73835"/>
                </a:cubicBezTo>
                <a:cubicBezTo>
                  <a:pt x="147670" y="33084"/>
                  <a:pt x="114586" y="0"/>
                  <a:pt x="73835" y="0"/>
                </a:cubicBezTo>
                <a:cubicBezTo>
                  <a:pt x="33084" y="0"/>
                  <a:pt x="0" y="33084"/>
                  <a:pt x="0" y="73835"/>
                </a:cubicBezTo>
                <a:cubicBezTo>
                  <a:pt x="0" y="114586"/>
                  <a:pt x="33084" y="147670"/>
                  <a:pt x="73835" y="147670"/>
                </a:cubicBezTo>
                <a:close/>
                <a:moveTo>
                  <a:pt x="98177" y="61346"/>
                </a:moveTo>
                <a:lnTo>
                  <a:pt x="75104" y="98264"/>
                </a:lnTo>
                <a:cubicBezTo>
                  <a:pt x="73893" y="100196"/>
                  <a:pt x="71816" y="101408"/>
                  <a:pt x="69538" y="101523"/>
                </a:cubicBezTo>
                <a:cubicBezTo>
                  <a:pt x="67259" y="101638"/>
                  <a:pt x="65067" y="100600"/>
                  <a:pt x="63712" y="98754"/>
                </a:cubicBezTo>
                <a:lnTo>
                  <a:pt x="49867" y="80296"/>
                </a:lnTo>
                <a:cubicBezTo>
                  <a:pt x="47560" y="77238"/>
                  <a:pt x="48195" y="72912"/>
                  <a:pt x="51252" y="70605"/>
                </a:cubicBezTo>
                <a:cubicBezTo>
                  <a:pt x="54309" y="68297"/>
                  <a:pt x="58635" y="68932"/>
                  <a:pt x="60943" y="71989"/>
                </a:cubicBezTo>
                <a:lnTo>
                  <a:pt x="68730" y="82372"/>
                </a:lnTo>
                <a:lnTo>
                  <a:pt x="86439" y="54021"/>
                </a:lnTo>
                <a:cubicBezTo>
                  <a:pt x="88458" y="50790"/>
                  <a:pt x="92726" y="49781"/>
                  <a:pt x="95985" y="51829"/>
                </a:cubicBezTo>
                <a:cubicBezTo>
                  <a:pt x="99245" y="53876"/>
                  <a:pt x="100225" y="58116"/>
                  <a:pt x="98177" y="61375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30" name="Text 28"/>
          <p:cNvSpPr/>
          <p:nvPr/>
        </p:nvSpPr>
        <p:spPr>
          <a:xfrm>
            <a:off x="819568" y="6113420"/>
            <a:ext cx="154130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Modern design (2022)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250700" y="6150337"/>
            <a:ext cx="147670" cy="147670"/>
          </a:xfrm>
          <a:custGeom>
            <a:avLst/>
            <a:gdLst/>
            <a:ahLst/>
            <a:cxnLst/>
            <a:rect l="l" t="t" r="r" b="b"/>
            <a:pathLst>
              <a:path w="147670" h="147670">
                <a:moveTo>
                  <a:pt x="73835" y="147670"/>
                </a:moveTo>
                <a:cubicBezTo>
                  <a:pt x="114586" y="147670"/>
                  <a:pt x="147670" y="114586"/>
                  <a:pt x="147670" y="73835"/>
                </a:cubicBezTo>
                <a:cubicBezTo>
                  <a:pt x="147670" y="33084"/>
                  <a:pt x="114586" y="0"/>
                  <a:pt x="73835" y="0"/>
                </a:cubicBezTo>
                <a:cubicBezTo>
                  <a:pt x="33084" y="0"/>
                  <a:pt x="0" y="33084"/>
                  <a:pt x="0" y="73835"/>
                </a:cubicBezTo>
                <a:cubicBezTo>
                  <a:pt x="0" y="114586"/>
                  <a:pt x="33084" y="147670"/>
                  <a:pt x="73835" y="147670"/>
                </a:cubicBezTo>
                <a:close/>
                <a:moveTo>
                  <a:pt x="98177" y="61346"/>
                </a:moveTo>
                <a:lnTo>
                  <a:pt x="75104" y="98264"/>
                </a:lnTo>
                <a:cubicBezTo>
                  <a:pt x="73893" y="100196"/>
                  <a:pt x="71816" y="101408"/>
                  <a:pt x="69538" y="101523"/>
                </a:cubicBezTo>
                <a:cubicBezTo>
                  <a:pt x="67259" y="101638"/>
                  <a:pt x="65067" y="100600"/>
                  <a:pt x="63712" y="98754"/>
                </a:cubicBezTo>
                <a:lnTo>
                  <a:pt x="49867" y="80296"/>
                </a:lnTo>
                <a:cubicBezTo>
                  <a:pt x="47560" y="77238"/>
                  <a:pt x="48195" y="72912"/>
                  <a:pt x="51252" y="70605"/>
                </a:cubicBezTo>
                <a:cubicBezTo>
                  <a:pt x="54309" y="68297"/>
                  <a:pt x="58635" y="68932"/>
                  <a:pt x="60943" y="71989"/>
                </a:cubicBezTo>
                <a:lnTo>
                  <a:pt x="68730" y="82372"/>
                </a:lnTo>
                <a:lnTo>
                  <a:pt x="86439" y="54021"/>
                </a:lnTo>
                <a:cubicBezTo>
                  <a:pt x="88458" y="50790"/>
                  <a:pt x="92726" y="49781"/>
                  <a:pt x="95985" y="51829"/>
                </a:cubicBezTo>
                <a:cubicBezTo>
                  <a:pt x="99245" y="53876"/>
                  <a:pt x="100225" y="58116"/>
                  <a:pt x="98177" y="61375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32" name="Text 30"/>
          <p:cNvSpPr/>
          <p:nvPr/>
        </p:nvSpPr>
        <p:spPr>
          <a:xfrm>
            <a:off x="3490664" y="6113420"/>
            <a:ext cx="1412094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ImageNet pretrained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79605" y="6482595"/>
            <a:ext cx="147670" cy="147670"/>
          </a:xfrm>
          <a:custGeom>
            <a:avLst/>
            <a:gdLst/>
            <a:ahLst/>
            <a:cxnLst/>
            <a:rect l="l" t="t" r="r" b="b"/>
            <a:pathLst>
              <a:path w="147670" h="147670">
                <a:moveTo>
                  <a:pt x="73835" y="147670"/>
                </a:moveTo>
                <a:cubicBezTo>
                  <a:pt x="114586" y="147670"/>
                  <a:pt x="147670" y="114586"/>
                  <a:pt x="147670" y="73835"/>
                </a:cubicBezTo>
                <a:cubicBezTo>
                  <a:pt x="147670" y="33084"/>
                  <a:pt x="114586" y="0"/>
                  <a:pt x="73835" y="0"/>
                </a:cubicBezTo>
                <a:cubicBezTo>
                  <a:pt x="33084" y="0"/>
                  <a:pt x="0" y="33084"/>
                  <a:pt x="0" y="73835"/>
                </a:cubicBezTo>
                <a:cubicBezTo>
                  <a:pt x="0" y="114586"/>
                  <a:pt x="33084" y="147670"/>
                  <a:pt x="73835" y="147670"/>
                </a:cubicBezTo>
                <a:close/>
                <a:moveTo>
                  <a:pt x="98177" y="61346"/>
                </a:moveTo>
                <a:lnTo>
                  <a:pt x="75104" y="98264"/>
                </a:lnTo>
                <a:cubicBezTo>
                  <a:pt x="73893" y="100196"/>
                  <a:pt x="71816" y="101408"/>
                  <a:pt x="69538" y="101523"/>
                </a:cubicBezTo>
                <a:cubicBezTo>
                  <a:pt x="67259" y="101638"/>
                  <a:pt x="65067" y="100600"/>
                  <a:pt x="63712" y="98754"/>
                </a:cubicBezTo>
                <a:lnTo>
                  <a:pt x="49867" y="80296"/>
                </a:lnTo>
                <a:cubicBezTo>
                  <a:pt x="47560" y="77238"/>
                  <a:pt x="48195" y="72912"/>
                  <a:pt x="51252" y="70605"/>
                </a:cubicBezTo>
                <a:cubicBezTo>
                  <a:pt x="54309" y="68297"/>
                  <a:pt x="58635" y="68932"/>
                  <a:pt x="60943" y="71989"/>
                </a:cubicBezTo>
                <a:lnTo>
                  <a:pt x="68730" y="82372"/>
                </a:lnTo>
                <a:lnTo>
                  <a:pt x="86439" y="54021"/>
                </a:lnTo>
                <a:cubicBezTo>
                  <a:pt x="88458" y="50790"/>
                  <a:pt x="92726" y="49781"/>
                  <a:pt x="95985" y="51829"/>
                </a:cubicBezTo>
                <a:cubicBezTo>
                  <a:pt x="99245" y="53876"/>
                  <a:pt x="100225" y="58116"/>
                  <a:pt x="98177" y="61375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34" name="Text 32"/>
          <p:cNvSpPr/>
          <p:nvPr/>
        </p:nvSpPr>
        <p:spPr>
          <a:xfrm>
            <a:off x="819568" y="6445677"/>
            <a:ext cx="1476699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Efficient 28M params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250700" y="6482595"/>
            <a:ext cx="147670" cy="147670"/>
          </a:xfrm>
          <a:custGeom>
            <a:avLst/>
            <a:gdLst/>
            <a:ahLst/>
            <a:cxnLst/>
            <a:rect l="l" t="t" r="r" b="b"/>
            <a:pathLst>
              <a:path w="147670" h="147670">
                <a:moveTo>
                  <a:pt x="73835" y="147670"/>
                </a:moveTo>
                <a:cubicBezTo>
                  <a:pt x="114586" y="147670"/>
                  <a:pt x="147670" y="114586"/>
                  <a:pt x="147670" y="73835"/>
                </a:cubicBezTo>
                <a:cubicBezTo>
                  <a:pt x="147670" y="33084"/>
                  <a:pt x="114586" y="0"/>
                  <a:pt x="73835" y="0"/>
                </a:cubicBezTo>
                <a:cubicBezTo>
                  <a:pt x="33084" y="0"/>
                  <a:pt x="0" y="33084"/>
                  <a:pt x="0" y="73835"/>
                </a:cubicBezTo>
                <a:cubicBezTo>
                  <a:pt x="0" y="114586"/>
                  <a:pt x="33084" y="147670"/>
                  <a:pt x="73835" y="147670"/>
                </a:cubicBezTo>
                <a:close/>
                <a:moveTo>
                  <a:pt x="98177" y="61346"/>
                </a:moveTo>
                <a:lnTo>
                  <a:pt x="75104" y="98264"/>
                </a:lnTo>
                <a:cubicBezTo>
                  <a:pt x="73893" y="100196"/>
                  <a:pt x="71816" y="101408"/>
                  <a:pt x="69538" y="101523"/>
                </a:cubicBezTo>
                <a:cubicBezTo>
                  <a:pt x="67259" y="101638"/>
                  <a:pt x="65067" y="100600"/>
                  <a:pt x="63712" y="98754"/>
                </a:cubicBezTo>
                <a:lnTo>
                  <a:pt x="49867" y="80296"/>
                </a:lnTo>
                <a:cubicBezTo>
                  <a:pt x="47560" y="77238"/>
                  <a:pt x="48195" y="72912"/>
                  <a:pt x="51252" y="70605"/>
                </a:cubicBezTo>
                <a:cubicBezTo>
                  <a:pt x="54309" y="68297"/>
                  <a:pt x="58635" y="68932"/>
                  <a:pt x="60943" y="71989"/>
                </a:cubicBezTo>
                <a:lnTo>
                  <a:pt x="68730" y="82372"/>
                </a:lnTo>
                <a:lnTo>
                  <a:pt x="86439" y="54021"/>
                </a:lnTo>
                <a:cubicBezTo>
                  <a:pt x="88458" y="50790"/>
                  <a:pt x="92726" y="49781"/>
                  <a:pt x="95985" y="51829"/>
                </a:cubicBezTo>
                <a:cubicBezTo>
                  <a:pt x="99245" y="53876"/>
                  <a:pt x="100225" y="58116"/>
                  <a:pt x="98177" y="61375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36" name="Text 34"/>
          <p:cNvSpPr/>
          <p:nvPr/>
        </p:nvSpPr>
        <p:spPr>
          <a:xfrm>
            <a:off x="3490664" y="6445677"/>
            <a:ext cx="1301341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Superior to ResNet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09867" y="1221969"/>
            <a:ext cx="5609612" cy="2960782"/>
          </a:xfrm>
          <a:custGeom>
            <a:avLst/>
            <a:gdLst/>
            <a:ahLst/>
            <a:cxnLst/>
            <a:rect l="l" t="t" r="r" b="b"/>
            <a:pathLst>
              <a:path w="5609612" h="2960782">
                <a:moveTo>
                  <a:pt x="147684" y="0"/>
                </a:moveTo>
                <a:lnTo>
                  <a:pt x="5461928" y="0"/>
                </a:lnTo>
                <a:cubicBezTo>
                  <a:pt x="5543492" y="0"/>
                  <a:pt x="5609612" y="66120"/>
                  <a:pt x="5609612" y="147684"/>
                </a:cubicBezTo>
                <a:lnTo>
                  <a:pt x="5609612" y="2813099"/>
                </a:lnTo>
                <a:cubicBezTo>
                  <a:pt x="5609612" y="2894662"/>
                  <a:pt x="5543492" y="2960782"/>
                  <a:pt x="5461928" y="2960782"/>
                </a:cubicBezTo>
                <a:lnTo>
                  <a:pt x="147684" y="2960782"/>
                </a:lnTo>
                <a:cubicBezTo>
                  <a:pt x="66120" y="2960782"/>
                  <a:pt x="0" y="2894662"/>
                  <a:pt x="0" y="2813099"/>
                </a:cubicBezTo>
                <a:lnTo>
                  <a:pt x="0" y="147684"/>
                </a:lnTo>
                <a:cubicBezTo>
                  <a:pt x="0" y="66175"/>
                  <a:pt x="66175" y="0"/>
                  <a:pt x="1476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20C997">
                <a:alpha val="10196"/>
              </a:srgbClr>
            </a:solidFill>
            <a:prstDash val="solid"/>
          </a:ln>
          <a:effectLst>
            <a:outerShdw blurRad="27688" dist="922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8" name="Shape 36"/>
          <p:cNvSpPr/>
          <p:nvPr/>
        </p:nvSpPr>
        <p:spPr>
          <a:xfrm>
            <a:off x="6435064" y="1483969"/>
            <a:ext cx="276881" cy="221505"/>
          </a:xfrm>
          <a:custGeom>
            <a:avLst/>
            <a:gdLst/>
            <a:ahLst/>
            <a:cxnLst/>
            <a:rect l="l" t="t" r="r" b="b"/>
            <a:pathLst>
              <a:path w="276881" h="221505">
                <a:moveTo>
                  <a:pt x="179929" y="91068"/>
                </a:moveTo>
                <a:cubicBezTo>
                  <a:pt x="185208" y="89640"/>
                  <a:pt x="190745" y="92150"/>
                  <a:pt x="193125" y="97038"/>
                </a:cubicBezTo>
                <a:lnTo>
                  <a:pt x="201171" y="113305"/>
                </a:lnTo>
                <a:cubicBezTo>
                  <a:pt x="205628" y="113911"/>
                  <a:pt x="209997" y="115122"/>
                  <a:pt x="214107" y="116809"/>
                </a:cubicBezTo>
                <a:lnTo>
                  <a:pt x="229249" y="106729"/>
                </a:lnTo>
                <a:cubicBezTo>
                  <a:pt x="233792" y="103701"/>
                  <a:pt x="239805" y="104306"/>
                  <a:pt x="243655" y="108157"/>
                </a:cubicBezTo>
                <a:lnTo>
                  <a:pt x="251962" y="116463"/>
                </a:lnTo>
                <a:cubicBezTo>
                  <a:pt x="255812" y="120314"/>
                  <a:pt x="256418" y="126370"/>
                  <a:pt x="253390" y="130870"/>
                </a:cubicBezTo>
                <a:lnTo>
                  <a:pt x="243309" y="145968"/>
                </a:lnTo>
                <a:cubicBezTo>
                  <a:pt x="244131" y="148002"/>
                  <a:pt x="244867" y="150121"/>
                  <a:pt x="245472" y="152328"/>
                </a:cubicBezTo>
                <a:cubicBezTo>
                  <a:pt x="246078" y="154534"/>
                  <a:pt x="246467" y="156697"/>
                  <a:pt x="246770" y="158904"/>
                </a:cubicBezTo>
                <a:lnTo>
                  <a:pt x="263080" y="166951"/>
                </a:lnTo>
                <a:cubicBezTo>
                  <a:pt x="267969" y="169373"/>
                  <a:pt x="270478" y="174911"/>
                  <a:pt x="269051" y="180146"/>
                </a:cubicBezTo>
                <a:lnTo>
                  <a:pt x="266022" y="191481"/>
                </a:lnTo>
                <a:cubicBezTo>
                  <a:pt x="264595" y="196715"/>
                  <a:pt x="259706" y="200263"/>
                  <a:pt x="254255" y="199917"/>
                </a:cubicBezTo>
                <a:lnTo>
                  <a:pt x="236084" y="198749"/>
                </a:lnTo>
                <a:cubicBezTo>
                  <a:pt x="233359" y="202253"/>
                  <a:pt x="230201" y="205498"/>
                  <a:pt x="226610" y="208267"/>
                </a:cubicBezTo>
                <a:lnTo>
                  <a:pt x="227778" y="226394"/>
                </a:lnTo>
                <a:cubicBezTo>
                  <a:pt x="228124" y="231845"/>
                  <a:pt x="224577" y="236777"/>
                  <a:pt x="219342" y="238161"/>
                </a:cubicBezTo>
                <a:lnTo>
                  <a:pt x="208007" y="241189"/>
                </a:lnTo>
                <a:cubicBezTo>
                  <a:pt x="202729" y="242617"/>
                  <a:pt x="197235" y="240108"/>
                  <a:pt x="194812" y="235219"/>
                </a:cubicBezTo>
                <a:lnTo>
                  <a:pt x="186765" y="218952"/>
                </a:lnTo>
                <a:cubicBezTo>
                  <a:pt x="182309" y="218347"/>
                  <a:pt x="177939" y="217135"/>
                  <a:pt x="173829" y="215448"/>
                </a:cubicBezTo>
                <a:lnTo>
                  <a:pt x="158688" y="225528"/>
                </a:lnTo>
                <a:cubicBezTo>
                  <a:pt x="154145" y="228557"/>
                  <a:pt x="148131" y="227951"/>
                  <a:pt x="144281" y="224101"/>
                </a:cubicBezTo>
                <a:lnTo>
                  <a:pt x="135975" y="215794"/>
                </a:lnTo>
                <a:cubicBezTo>
                  <a:pt x="132124" y="211944"/>
                  <a:pt x="131519" y="205930"/>
                  <a:pt x="134547" y="201388"/>
                </a:cubicBezTo>
                <a:lnTo>
                  <a:pt x="144627" y="186246"/>
                </a:lnTo>
                <a:cubicBezTo>
                  <a:pt x="143805" y="184212"/>
                  <a:pt x="143070" y="182093"/>
                  <a:pt x="142464" y="179886"/>
                </a:cubicBezTo>
                <a:cubicBezTo>
                  <a:pt x="141858" y="177680"/>
                  <a:pt x="141469" y="175473"/>
                  <a:pt x="141166" y="173310"/>
                </a:cubicBezTo>
                <a:lnTo>
                  <a:pt x="124856" y="165263"/>
                </a:lnTo>
                <a:cubicBezTo>
                  <a:pt x="119967" y="162841"/>
                  <a:pt x="117501" y="157303"/>
                  <a:pt x="118886" y="152068"/>
                </a:cubicBezTo>
                <a:lnTo>
                  <a:pt x="121914" y="140733"/>
                </a:lnTo>
                <a:cubicBezTo>
                  <a:pt x="123342" y="135499"/>
                  <a:pt x="128231" y="131951"/>
                  <a:pt x="133682" y="132297"/>
                </a:cubicBezTo>
                <a:lnTo>
                  <a:pt x="151809" y="133465"/>
                </a:lnTo>
                <a:cubicBezTo>
                  <a:pt x="154534" y="129961"/>
                  <a:pt x="157692" y="126716"/>
                  <a:pt x="161283" y="123948"/>
                </a:cubicBezTo>
                <a:lnTo>
                  <a:pt x="160115" y="105864"/>
                </a:lnTo>
                <a:cubicBezTo>
                  <a:pt x="159769" y="100413"/>
                  <a:pt x="163317" y="95481"/>
                  <a:pt x="168551" y="94096"/>
                </a:cubicBezTo>
                <a:lnTo>
                  <a:pt x="179886" y="91068"/>
                </a:lnTo>
                <a:close/>
                <a:moveTo>
                  <a:pt x="193990" y="147093"/>
                </a:moveTo>
                <a:cubicBezTo>
                  <a:pt x="183484" y="147105"/>
                  <a:pt x="174964" y="155644"/>
                  <a:pt x="174976" y="166150"/>
                </a:cubicBezTo>
                <a:cubicBezTo>
                  <a:pt x="174988" y="176656"/>
                  <a:pt x="183527" y="185176"/>
                  <a:pt x="194033" y="185164"/>
                </a:cubicBezTo>
                <a:cubicBezTo>
                  <a:pt x="204539" y="185152"/>
                  <a:pt x="213059" y="176613"/>
                  <a:pt x="213047" y="166107"/>
                </a:cubicBezTo>
                <a:cubicBezTo>
                  <a:pt x="213035" y="155601"/>
                  <a:pt x="204496" y="147081"/>
                  <a:pt x="193990" y="147093"/>
                </a:cubicBezTo>
                <a:close/>
                <a:moveTo>
                  <a:pt x="97298" y="-19685"/>
                </a:moveTo>
                <a:lnTo>
                  <a:pt x="108633" y="-16656"/>
                </a:lnTo>
                <a:cubicBezTo>
                  <a:pt x="113867" y="-15228"/>
                  <a:pt x="117415" y="-10297"/>
                  <a:pt x="117069" y="-4889"/>
                </a:cubicBezTo>
                <a:lnTo>
                  <a:pt x="115901" y="13195"/>
                </a:lnTo>
                <a:cubicBezTo>
                  <a:pt x="119492" y="15964"/>
                  <a:pt x="122650" y="19165"/>
                  <a:pt x="125375" y="22713"/>
                </a:cubicBezTo>
                <a:lnTo>
                  <a:pt x="143546" y="21545"/>
                </a:lnTo>
                <a:cubicBezTo>
                  <a:pt x="148953" y="21199"/>
                  <a:pt x="153885" y="24746"/>
                  <a:pt x="155313" y="29981"/>
                </a:cubicBezTo>
                <a:lnTo>
                  <a:pt x="158341" y="41316"/>
                </a:lnTo>
                <a:cubicBezTo>
                  <a:pt x="159726" y="46551"/>
                  <a:pt x="157260" y="52088"/>
                  <a:pt x="152371" y="54511"/>
                </a:cubicBezTo>
                <a:lnTo>
                  <a:pt x="136061" y="62558"/>
                </a:lnTo>
                <a:cubicBezTo>
                  <a:pt x="135758" y="64764"/>
                  <a:pt x="135326" y="66971"/>
                  <a:pt x="134763" y="69134"/>
                </a:cubicBezTo>
                <a:cubicBezTo>
                  <a:pt x="134201" y="71297"/>
                  <a:pt x="133422" y="73460"/>
                  <a:pt x="132600" y="75493"/>
                </a:cubicBezTo>
                <a:lnTo>
                  <a:pt x="142680" y="90635"/>
                </a:lnTo>
                <a:cubicBezTo>
                  <a:pt x="145709" y="95178"/>
                  <a:pt x="145103" y="101191"/>
                  <a:pt x="141253" y="105042"/>
                </a:cubicBezTo>
                <a:lnTo>
                  <a:pt x="132946" y="113348"/>
                </a:lnTo>
                <a:cubicBezTo>
                  <a:pt x="129096" y="117199"/>
                  <a:pt x="123082" y="117804"/>
                  <a:pt x="118540" y="114776"/>
                </a:cubicBezTo>
                <a:lnTo>
                  <a:pt x="103398" y="104696"/>
                </a:lnTo>
                <a:cubicBezTo>
                  <a:pt x="99288" y="106383"/>
                  <a:pt x="94918" y="107594"/>
                  <a:pt x="90462" y="108200"/>
                </a:cubicBezTo>
                <a:lnTo>
                  <a:pt x="82415" y="124467"/>
                </a:lnTo>
                <a:cubicBezTo>
                  <a:pt x="79993" y="129355"/>
                  <a:pt x="74455" y="131821"/>
                  <a:pt x="69220" y="130437"/>
                </a:cubicBezTo>
                <a:lnTo>
                  <a:pt x="57885" y="127409"/>
                </a:lnTo>
                <a:cubicBezTo>
                  <a:pt x="52607" y="125981"/>
                  <a:pt x="49103" y="121049"/>
                  <a:pt x="49449" y="115641"/>
                </a:cubicBezTo>
                <a:lnTo>
                  <a:pt x="50617" y="97514"/>
                </a:lnTo>
                <a:cubicBezTo>
                  <a:pt x="47027" y="94745"/>
                  <a:pt x="43868" y="91544"/>
                  <a:pt x="41143" y="87996"/>
                </a:cubicBezTo>
                <a:lnTo>
                  <a:pt x="22972" y="89164"/>
                </a:lnTo>
                <a:cubicBezTo>
                  <a:pt x="17565" y="89510"/>
                  <a:pt x="12633" y="85963"/>
                  <a:pt x="11205" y="80728"/>
                </a:cubicBezTo>
                <a:lnTo>
                  <a:pt x="8177" y="69393"/>
                </a:lnTo>
                <a:cubicBezTo>
                  <a:pt x="6792" y="64159"/>
                  <a:pt x="9258" y="58621"/>
                  <a:pt x="14147" y="56198"/>
                </a:cubicBezTo>
                <a:lnTo>
                  <a:pt x="30457" y="48151"/>
                </a:lnTo>
                <a:cubicBezTo>
                  <a:pt x="30760" y="45945"/>
                  <a:pt x="31192" y="43782"/>
                  <a:pt x="31755" y="41575"/>
                </a:cubicBezTo>
                <a:cubicBezTo>
                  <a:pt x="32360" y="39369"/>
                  <a:pt x="33053" y="37249"/>
                  <a:pt x="33918" y="35216"/>
                </a:cubicBezTo>
                <a:lnTo>
                  <a:pt x="23838" y="20117"/>
                </a:lnTo>
                <a:cubicBezTo>
                  <a:pt x="20809" y="15575"/>
                  <a:pt x="21415" y="9561"/>
                  <a:pt x="25265" y="5711"/>
                </a:cubicBezTo>
                <a:lnTo>
                  <a:pt x="33572" y="-2596"/>
                </a:lnTo>
                <a:cubicBezTo>
                  <a:pt x="37422" y="-6446"/>
                  <a:pt x="43436" y="-7052"/>
                  <a:pt x="47978" y="-4023"/>
                </a:cubicBezTo>
                <a:lnTo>
                  <a:pt x="63120" y="6057"/>
                </a:lnTo>
                <a:cubicBezTo>
                  <a:pt x="67230" y="4370"/>
                  <a:pt x="71600" y="3158"/>
                  <a:pt x="76056" y="2552"/>
                </a:cubicBezTo>
                <a:lnTo>
                  <a:pt x="84103" y="-13714"/>
                </a:lnTo>
                <a:cubicBezTo>
                  <a:pt x="86525" y="-18603"/>
                  <a:pt x="92020" y="-21069"/>
                  <a:pt x="97298" y="-19685"/>
                </a:cubicBezTo>
                <a:close/>
                <a:moveTo>
                  <a:pt x="83237" y="36341"/>
                </a:moveTo>
                <a:cubicBezTo>
                  <a:pt x="72731" y="36341"/>
                  <a:pt x="64202" y="44870"/>
                  <a:pt x="64202" y="55376"/>
                </a:cubicBezTo>
                <a:cubicBezTo>
                  <a:pt x="64202" y="65882"/>
                  <a:pt x="72731" y="74412"/>
                  <a:pt x="83237" y="74412"/>
                </a:cubicBezTo>
                <a:cubicBezTo>
                  <a:pt x="93743" y="74412"/>
                  <a:pt x="102273" y="65882"/>
                  <a:pt x="102273" y="55376"/>
                </a:cubicBezTo>
                <a:cubicBezTo>
                  <a:pt x="102273" y="44870"/>
                  <a:pt x="93743" y="36341"/>
                  <a:pt x="83237" y="36341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39" name="Text 37"/>
          <p:cNvSpPr/>
          <p:nvPr/>
        </p:nvSpPr>
        <p:spPr>
          <a:xfrm>
            <a:off x="6711945" y="1447166"/>
            <a:ext cx="4993090" cy="2953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Technical Specifications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35064" y="1890061"/>
            <a:ext cx="2501160" cy="886020"/>
          </a:xfrm>
          <a:custGeom>
            <a:avLst/>
            <a:gdLst/>
            <a:ahLst/>
            <a:cxnLst/>
            <a:rect l="l" t="t" r="r" b="b"/>
            <a:pathLst>
              <a:path w="2501160" h="886020">
                <a:moveTo>
                  <a:pt x="110752" y="0"/>
                </a:moveTo>
                <a:lnTo>
                  <a:pt x="2390407" y="0"/>
                </a:lnTo>
                <a:cubicBezTo>
                  <a:pt x="2451574" y="0"/>
                  <a:pt x="2501160" y="49586"/>
                  <a:pt x="2501160" y="110752"/>
                </a:cubicBezTo>
                <a:lnTo>
                  <a:pt x="2501160" y="775267"/>
                </a:lnTo>
                <a:cubicBezTo>
                  <a:pt x="2501160" y="836434"/>
                  <a:pt x="2451574" y="886020"/>
                  <a:pt x="2390407" y="886020"/>
                </a:cubicBezTo>
                <a:lnTo>
                  <a:pt x="110752" y="886020"/>
                </a:lnTo>
                <a:cubicBezTo>
                  <a:pt x="49586" y="886020"/>
                  <a:pt x="0" y="836434"/>
                  <a:pt x="0" y="775267"/>
                </a:cubicBezTo>
                <a:lnTo>
                  <a:pt x="0" y="110752"/>
                </a:lnTo>
                <a:cubicBezTo>
                  <a:pt x="0" y="49627"/>
                  <a:pt x="49627" y="0"/>
                  <a:pt x="11075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41" name="Text 39"/>
          <p:cNvSpPr/>
          <p:nvPr/>
        </p:nvSpPr>
        <p:spPr>
          <a:xfrm>
            <a:off x="6545816" y="2037731"/>
            <a:ext cx="227965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Parameters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13514" y="2296153"/>
            <a:ext cx="2344260" cy="3322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80" b="1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28.6M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9087817" y="1890061"/>
            <a:ext cx="2501160" cy="886020"/>
          </a:xfrm>
          <a:custGeom>
            <a:avLst/>
            <a:gdLst/>
            <a:ahLst/>
            <a:cxnLst/>
            <a:rect l="l" t="t" r="r" b="b"/>
            <a:pathLst>
              <a:path w="2501160" h="886020">
                <a:moveTo>
                  <a:pt x="110752" y="0"/>
                </a:moveTo>
                <a:lnTo>
                  <a:pt x="2390407" y="0"/>
                </a:lnTo>
                <a:cubicBezTo>
                  <a:pt x="2451574" y="0"/>
                  <a:pt x="2501160" y="49586"/>
                  <a:pt x="2501160" y="110752"/>
                </a:cubicBezTo>
                <a:lnTo>
                  <a:pt x="2501160" y="775267"/>
                </a:lnTo>
                <a:cubicBezTo>
                  <a:pt x="2501160" y="836434"/>
                  <a:pt x="2451574" y="886020"/>
                  <a:pt x="2390407" y="886020"/>
                </a:cubicBezTo>
                <a:lnTo>
                  <a:pt x="110752" y="886020"/>
                </a:lnTo>
                <a:cubicBezTo>
                  <a:pt x="49586" y="886020"/>
                  <a:pt x="0" y="836434"/>
                  <a:pt x="0" y="775267"/>
                </a:cubicBezTo>
                <a:lnTo>
                  <a:pt x="0" y="110752"/>
                </a:lnTo>
                <a:cubicBezTo>
                  <a:pt x="0" y="49627"/>
                  <a:pt x="49627" y="0"/>
                  <a:pt x="11075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44" name="Text 42"/>
          <p:cNvSpPr/>
          <p:nvPr/>
        </p:nvSpPr>
        <p:spPr>
          <a:xfrm>
            <a:off x="9198569" y="2037731"/>
            <a:ext cx="227965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Depth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166266" y="2296153"/>
            <a:ext cx="2344260" cy="3322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80" b="1" dirty="0">
                <a:solidFill>
                  <a:srgbClr val="20C99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 stages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35064" y="2923750"/>
            <a:ext cx="2501160" cy="886020"/>
          </a:xfrm>
          <a:custGeom>
            <a:avLst/>
            <a:gdLst/>
            <a:ahLst/>
            <a:cxnLst/>
            <a:rect l="l" t="t" r="r" b="b"/>
            <a:pathLst>
              <a:path w="2501160" h="886020">
                <a:moveTo>
                  <a:pt x="110752" y="0"/>
                </a:moveTo>
                <a:lnTo>
                  <a:pt x="2390407" y="0"/>
                </a:lnTo>
                <a:cubicBezTo>
                  <a:pt x="2451574" y="0"/>
                  <a:pt x="2501160" y="49586"/>
                  <a:pt x="2501160" y="110752"/>
                </a:cubicBezTo>
                <a:lnTo>
                  <a:pt x="2501160" y="775267"/>
                </a:lnTo>
                <a:cubicBezTo>
                  <a:pt x="2501160" y="836434"/>
                  <a:pt x="2451574" y="886020"/>
                  <a:pt x="2390407" y="886020"/>
                </a:cubicBezTo>
                <a:lnTo>
                  <a:pt x="110752" y="886020"/>
                </a:lnTo>
                <a:cubicBezTo>
                  <a:pt x="49586" y="886020"/>
                  <a:pt x="0" y="836434"/>
                  <a:pt x="0" y="775267"/>
                </a:cubicBezTo>
                <a:lnTo>
                  <a:pt x="0" y="110752"/>
                </a:lnTo>
                <a:cubicBezTo>
                  <a:pt x="0" y="49627"/>
                  <a:pt x="49627" y="0"/>
                  <a:pt x="11075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47" name="Text 45"/>
          <p:cNvSpPr/>
          <p:nvPr/>
        </p:nvSpPr>
        <p:spPr>
          <a:xfrm>
            <a:off x="6545816" y="3071420"/>
            <a:ext cx="227965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Input Size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13514" y="3329843"/>
            <a:ext cx="2344260" cy="3322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80" b="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224²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9087817" y="2923750"/>
            <a:ext cx="2501160" cy="886020"/>
          </a:xfrm>
          <a:custGeom>
            <a:avLst/>
            <a:gdLst/>
            <a:ahLst/>
            <a:cxnLst/>
            <a:rect l="l" t="t" r="r" b="b"/>
            <a:pathLst>
              <a:path w="2501160" h="886020">
                <a:moveTo>
                  <a:pt x="110752" y="0"/>
                </a:moveTo>
                <a:lnTo>
                  <a:pt x="2390407" y="0"/>
                </a:lnTo>
                <a:cubicBezTo>
                  <a:pt x="2451574" y="0"/>
                  <a:pt x="2501160" y="49586"/>
                  <a:pt x="2501160" y="110752"/>
                </a:cubicBezTo>
                <a:lnTo>
                  <a:pt x="2501160" y="775267"/>
                </a:lnTo>
                <a:cubicBezTo>
                  <a:pt x="2501160" y="836434"/>
                  <a:pt x="2451574" y="886020"/>
                  <a:pt x="2390407" y="886020"/>
                </a:cubicBezTo>
                <a:lnTo>
                  <a:pt x="110752" y="886020"/>
                </a:lnTo>
                <a:cubicBezTo>
                  <a:pt x="49586" y="886020"/>
                  <a:pt x="0" y="836434"/>
                  <a:pt x="0" y="775267"/>
                </a:cubicBezTo>
                <a:lnTo>
                  <a:pt x="0" y="110752"/>
                </a:lnTo>
                <a:cubicBezTo>
                  <a:pt x="0" y="49627"/>
                  <a:pt x="49627" y="0"/>
                  <a:pt x="110752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50" name="Text 48"/>
          <p:cNvSpPr/>
          <p:nvPr/>
        </p:nvSpPr>
        <p:spPr>
          <a:xfrm>
            <a:off x="9198569" y="3071420"/>
            <a:ext cx="227965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FLOPs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166266" y="3329843"/>
            <a:ext cx="2344260" cy="3322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80" b="1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4.5G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209867" y="4337691"/>
            <a:ext cx="5609612" cy="2517773"/>
          </a:xfrm>
          <a:custGeom>
            <a:avLst/>
            <a:gdLst/>
            <a:ahLst/>
            <a:cxnLst/>
            <a:rect l="l" t="t" r="r" b="b"/>
            <a:pathLst>
              <a:path w="5609612" h="2517773">
                <a:moveTo>
                  <a:pt x="147667" y="0"/>
                </a:moveTo>
                <a:lnTo>
                  <a:pt x="5461945" y="0"/>
                </a:lnTo>
                <a:cubicBezTo>
                  <a:pt x="5543499" y="0"/>
                  <a:pt x="5609612" y="66113"/>
                  <a:pt x="5609612" y="147667"/>
                </a:cubicBezTo>
                <a:lnTo>
                  <a:pt x="5609612" y="2370105"/>
                </a:lnTo>
                <a:cubicBezTo>
                  <a:pt x="5609612" y="2451660"/>
                  <a:pt x="5543499" y="2517773"/>
                  <a:pt x="5461945" y="2517773"/>
                </a:cubicBezTo>
                <a:lnTo>
                  <a:pt x="147667" y="2517773"/>
                </a:lnTo>
                <a:cubicBezTo>
                  <a:pt x="66113" y="2517773"/>
                  <a:pt x="0" y="2451660"/>
                  <a:pt x="0" y="2370105"/>
                </a:cubicBezTo>
                <a:lnTo>
                  <a:pt x="0" y="147667"/>
                </a:lnTo>
                <a:cubicBezTo>
                  <a:pt x="0" y="66113"/>
                  <a:pt x="66113" y="0"/>
                  <a:pt x="147667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6C757D">
                <a:alpha val="10196"/>
              </a:srgbClr>
            </a:solidFill>
            <a:prstDash val="solid"/>
          </a:ln>
          <a:effectLst>
            <a:outerShdw blurRad="27688" dist="922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3" name="Text 51"/>
          <p:cNvSpPr/>
          <p:nvPr/>
        </p:nvSpPr>
        <p:spPr>
          <a:xfrm>
            <a:off x="6435064" y="4562886"/>
            <a:ext cx="5251512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Benchmark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435064" y="4987437"/>
            <a:ext cx="108906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ConvNeXt-Tiny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125893" y="4968978"/>
            <a:ext cx="553762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8" b="1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95.8%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435064" y="5264318"/>
            <a:ext cx="5159219" cy="73835"/>
          </a:xfrm>
          <a:custGeom>
            <a:avLst/>
            <a:gdLst/>
            <a:ahLst/>
            <a:cxnLst/>
            <a:rect l="l" t="t" r="r" b="b"/>
            <a:pathLst>
              <a:path w="5159219" h="73835">
                <a:moveTo>
                  <a:pt x="36917" y="0"/>
                </a:moveTo>
                <a:lnTo>
                  <a:pt x="5122301" y="0"/>
                </a:lnTo>
                <a:cubicBezTo>
                  <a:pt x="5142690" y="0"/>
                  <a:pt x="5159219" y="16529"/>
                  <a:pt x="5159219" y="36917"/>
                </a:cubicBezTo>
                <a:lnTo>
                  <a:pt x="5159219" y="36917"/>
                </a:lnTo>
                <a:cubicBezTo>
                  <a:pt x="5159219" y="57306"/>
                  <a:pt x="5142690" y="73835"/>
                  <a:pt x="5122301" y="73835"/>
                </a:cubicBezTo>
                <a:lnTo>
                  <a:pt x="36917" y="73835"/>
                </a:lnTo>
                <a:cubicBezTo>
                  <a:pt x="16542" y="73835"/>
                  <a:pt x="0" y="57293"/>
                  <a:pt x="0" y="36917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57" name="Shape 55"/>
          <p:cNvSpPr/>
          <p:nvPr/>
        </p:nvSpPr>
        <p:spPr>
          <a:xfrm>
            <a:off x="6435064" y="5264318"/>
            <a:ext cx="4937714" cy="73835"/>
          </a:xfrm>
          <a:custGeom>
            <a:avLst/>
            <a:gdLst/>
            <a:ahLst/>
            <a:cxnLst/>
            <a:rect l="l" t="t" r="r" b="b"/>
            <a:pathLst>
              <a:path w="4937714" h="73835">
                <a:moveTo>
                  <a:pt x="36917" y="0"/>
                </a:moveTo>
                <a:lnTo>
                  <a:pt x="4900796" y="0"/>
                </a:lnTo>
                <a:cubicBezTo>
                  <a:pt x="4921185" y="0"/>
                  <a:pt x="4937714" y="16529"/>
                  <a:pt x="4937714" y="36917"/>
                </a:cubicBezTo>
                <a:lnTo>
                  <a:pt x="4937714" y="36917"/>
                </a:lnTo>
                <a:cubicBezTo>
                  <a:pt x="4937714" y="57306"/>
                  <a:pt x="4921185" y="73835"/>
                  <a:pt x="4900796" y="73835"/>
                </a:cubicBezTo>
                <a:lnTo>
                  <a:pt x="36917" y="73835"/>
                </a:lnTo>
                <a:cubicBezTo>
                  <a:pt x="16542" y="73835"/>
                  <a:pt x="0" y="57293"/>
                  <a:pt x="0" y="36917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58" name="Text 56"/>
          <p:cNvSpPr/>
          <p:nvPr/>
        </p:nvSpPr>
        <p:spPr>
          <a:xfrm>
            <a:off x="6435064" y="5467364"/>
            <a:ext cx="793726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ResNet-50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1141928" y="5448905"/>
            <a:ext cx="535304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8" b="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73.4%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435064" y="5744245"/>
            <a:ext cx="5159219" cy="73835"/>
          </a:xfrm>
          <a:custGeom>
            <a:avLst/>
            <a:gdLst/>
            <a:ahLst/>
            <a:cxnLst/>
            <a:rect l="l" t="t" r="r" b="b"/>
            <a:pathLst>
              <a:path w="5159219" h="73835">
                <a:moveTo>
                  <a:pt x="36917" y="0"/>
                </a:moveTo>
                <a:lnTo>
                  <a:pt x="5122301" y="0"/>
                </a:lnTo>
                <a:cubicBezTo>
                  <a:pt x="5142690" y="0"/>
                  <a:pt x="5159219" y="16529"/>
                  <a:pt x="5159219" y="36917"/>
                </a:cubicBezTo>
                <a:lnTo>
                  <a:pt x="5159219" y="36917"/>
                </a:lnTo>
                <a:cubicBezTo>
                  <a:pt x="5159219" y="57306"/>
                  <a:pt x="5142690" y="73835"/>
                  <a:pt x="5122301" y="73835"/>
                </a:cubicBezTo>
                <a:lnTo>
                  <a:pt x="36917" y="73835"/>
                </a:lnTo>
                <a:cubicBezTo>
                  <a:pt x="16542" y="73835"/>
                  <a:pt x="0" y="57293"/>
                  <a:pt x="0" y="36917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61" name="Shape 59"/>
          <p:cNvSpPr/>
          <p:nvPr/>
        </p:nvSpPr>
        <p:spPr>
          <a:xfrm>
            <a:off x="6435064" y="5744245"/>
            <a:ext cx="3784042" cy="73835"/>
          </a:xfrm>
          <a:custGeom>
            <a:avLst/>
            <a:gdLst/>
            <a:ahLst/>
            <a:cxnLst/>
            <a:rect l="l" t="t" r="r" b="b"/>
            <a:pathLst>
              <a:path w="3784042" h="73835">
                <a:moveTo>
                  <a:pt x="36917" y="0"/>
                </a:moveTo>
                <a:lnTo>
                  <a:pt x="3747125" y="0"/>
                </a:lnTo>
                <a:cubicBezTo>
                  <a:pt x="3767514" y="0"/>
                  <a:pt x="3784042" y="16529"/>
                  <a:pt x="3784042" y="36917"/>
                </a:cubicBezTo>
                <a:lnTo>
                  <a:pt x="3784042" y="36917"/>
                </a:lnTo>
                <a:cubicBezTo>
                  <a:pt x="3784042" y="57306"/>
                  <a:pt x="3767514" y="73835"/>
                  <a:pt x="3747125" y="73835"/>
                </a:cubicBezTo>
                <a:lnTo>
                  <a:pt x="36917" y="73835"/>
                </a:lnTo>
                <a:cubicBezTo>
                  <a:pt x="16542" y="73835"/>
                  <a:pt x="0" y="57293"/>
                  <a:pt x="0" y="36917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62" name="Text 60"/>
          <p:cNvSpPr/>
          <p:nvPr/>
        </p:nvSpPr>
        <p:spPr>
          <a:xfrm>
            <a:off x="6435064" y="5947291"/>
            <a:ext cx="1107525" cy="22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3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EfficientNet-B0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138006" y="5928833"/>
            <a:ext cx="535304" cy="258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8" b="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78.4%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435064" y="6224172"/>
            <a:ext cx="5159219" cy="73835"/>
          </a:xfrm>
          <a:custGeom>
            <a:avLst/>
            <a:gdLst/>
            <a:ahLst/>
            <a:cxnLst/>
            <a:rect l="l" t="t" r="r" b="b"/>
            <a:pathLst>
              <a:path w="5159219" h="73835">
                <a:moveTo>
                  <a:pt x="36917" y="0"/>
                </a:moveTo>
                <a:lnTo>
                  <a:pt x="5122301" y="0"/>
                </a:lnTo>
                <a:cubicBezTo>
                  <a:pt x="5142690" y="0"/>
                  <a:pt x="5159219" y="16529"/>
                  <a:pt x="5159219" y="36917"/>
                </a:cubicBezTo>
                <a:lnTo>
                  <a:pt x="5159219" y="36917"/>
                </a:lnTo>
                <a:cubicBezTo>
                  <a:pt x="5159219" y="57306"/>
                  <a:pt x="5142690" y="73835"/>
                  <a:pt x="5122301" y="73835"/>
                </a:cubicBezTo>
                <a:lnTo>
                  <a:pt x="36917" y="73835"/>
                </a:lnTo>
                <a:cubicBezTo>
                  <a:pt x="16542" y="73835"/>
                  <a:pt x="0" y="57293"/>
                  <a:pt x="0" y="36917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65" name="Shape 63"/>
          <p:cNvSpPr/>
          <p:nvPr/>
        </p:nvSpPr>
        <p:spPr>
          <a:xfrm>
            <a:off x="6435064" y="6224172"/>
            <a:ext cx="4042465" cy="73835"/>
          </a:xfrm>
          <a:custGeom>
            <a:avLst/>
            <a:gdLst/>
            <a:ahLst/>
            <a:cxnLst/>
            <a:rect l="l" t="t" r="r" b="b"/>
            <a:pathLst>
              <a:path w="4042465" h="73835">
                <a:moveTo>
                  <a:pt x="36917" y="0"/>
                </a:moveTo>
                <a:lnTo>
                  <a:pt x="4005547" y="0"/>
                </a:lnTo>
                <a:cubicBezTo>
                  <a:pt x="4025936" y="0"/>
                  <a:pt x="4042465" y="16529"/>
                  <a:pt x="4042465" y="36917"/>
                </a:cubicBezTo>
                <a:lnTo>
                  <a:pt x="4042465" y="36917"/>
                </a:lnTo>
                <a:cubicBezTo>
                  <a:pt x="4042465" y="57306"/>
                  <a:pt x="4025936" y="73835"/>
                  <a:pt x="4005547" y="73835"/>
                </a:cubicBezTo>
                <a:lnTo>
                  <a:pt x="36917" y="73835"/>
                </a:lnTo>
                <a:cubicBezTo>
                  <a:pt x="16542" y="73835"/>
                  <a:pt x="0" y="57293"/>
                  <a:pt x="0" y="36917"/>
                </a:cubicBezTo>
                <a:lnTo>
                  <a:pt x="0" y="36917"/>
                </a:lnTo>
                <a:cubicBezTo>
                  <a:pt x="0" y="16542"/>
                  <a:pt x="16542" y="0"/>
                  <a:pt x="36917" y="0"/>
                </a:cubicBezTo>
                <a:close/>
              </a:path>
            </a:pathLst>
          </a:custGeom>
          <a:solidFill>
            <a:srgbClr val="6C757D"/>
          </a:solidFill>
          <a:ln/>
        </p:spPr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THEORETICAL FRAMEWORK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Mathematical Foundation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261110"/>
            <a:ext cx="5608320" cy="2522220"/>
          </a:xfrm>
          <a:custGeom>
            <a:avLst/>
            <a:gdLst/>
            <a:ahLst/>
            <a:cxnLst/>
            <a:rect l="l" t="t" r="r" b="b"/>
            <a:pathLst>
              <a:path w="5608320" h="2522220">
                <a:moveTo>
                  <a:pt x="152393" y="0"/>
                </a:moveTo>
                <a:lnTo>
                  <a:pt x="5455927" y="0"/>
                </a:lnTo>
                <a:cubicBezTo>
                  <a:pt x="5540092" y="0"/>
                  <a:pt x="5608320" y="68228"/>
                  <a:pt x="5608320" y="152393"/>
                </a:cubicBezTo>
                <a:lnTo>
                  <a:pt x="5608320" y="2369827"/>
                </a:lnTo>
                <a:cubicBezTo>
                  <a:pt x="5608320" y="2453992"/>
                  <a:pt x="5540092" y="2522220"/>
                  <a:pt x="5455927" y="2522220"/>
                </a:cubicBezTo>
                <a:lnTo>
                  <a:pt x="152393" y="2522220"/>
                </a:lnTo>
                <a:cubicBezTo>
                  <a:pt x="68228" y="2522220"/>
                  <a:pt x="0" y="2453992"/>
                  <a:pt x="0" y="2369827"/>
                </a:cubicBezTo>
                <a:lnTo>
                  <a:pt x="0" y="152393"/>
                </a:lnTo>
                <a:cubicBezTo>
                  <a:pt x="0" y="68228"/>
                  <a:pt x="68228" y="0"/>
                  <a:pt x="15239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79120" y="145542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6" name="Text 4"/>
          <p:cNvSpPr/>
          <p:nvPr/>
        </p:nvSpPr>
        <p:spPr>
          <a:xfrm>
            <a:off x="536257" y="1455420"/>
            <a:ext cx="466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074420" y="1512570"/>
            <a:ext cx="2085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CNN Feature Extraction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79120" y="1950720"/>
            <a:ext cx="5295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Convolutional layers extract hierarchical features through learnable filters: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9120" y="2312673"/>
            <a:ext cx="5219700" cy="457200"/>
          </a:xfrm>
          <a:custGeom>
            <a:avLst/>
            <a:gdLst/>
            <a:ahLst/>
            <a:cxnLst/>
            <a:rect l="l" t="t" r="r" b="b"/>
            <a:pathLst>
              <a:path w="5219700" h="457200">
                <a:moveTo>
                  <a:pt x="114300" y="0"/>
                </a:moveTo>
                <a:lnTo>
                  <a:pt x="5105400" y="0"/>
                </a:lnTo>
                <a:cubicBezTo>
                  <a:pt x="5168484" y="0"/>
                  <a:pt x="5219700" y="51216"/>
                  <a:pt x="5219700" y="114300"/>
                </a:cubicBezTo>
                <a:lnTo>
                  <a:pt x="5219700" y="342900"/>
                </a:lnTo>
                <a:cubicBezTo>
                  <a:pt x="5219700" y="405984"/>
                  <a:pt x="5168484" y="457200"/>
                  <a:pt x="51054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0" name="Text 8"/>
          <p:cNvSpPr/>
          <p:nvPr/>
        </p:nvSpPr>
        <p:spPr>
          <a:xfrm>
            <a:off x="579120" y="2312673"/>
            <a:ext cx="5295900" cy="457200"/>
          </a:xfrm>
          <a:prstGeom prst="rect">
            <a:avLst/>
          </a:prstGeom>
          <a:noFill/>
          <a:ln/>
        </p:spPr>
        <p:txBody>
          <a:bodyPr wrap="square" lIns="114300" tIns="114300" rIns="114300" bIns="11430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1252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(f * g)(i,j) = Σₘ Σₙ f(m,n)·g(i-m,j-n)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9120" y="2884173"/>
            <a:ext cx="5295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Early layers detect edges/textures; deeper layers capture complex patterns like lesion asymmetry and color variegation.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4810" y="3947160"/>
            <a:ext cx="5608320" cy="2522220"/>
          </a:xfrm>
          <a:custGeom>
            <a:avLst/>
            <a:gdLst/>
            <a:ahLst/>
            <a:cxnLst/>
            <a:rect l="l" t="t" r="r" b="b"/>
            <a:pathLst>
              <a:path w="5608320" h="2522220">
                <a:moveTo>
                  <a:pt x="152393" y="0"/>
                </a:moveTo>
                <a:lnTo>
                  <a:pt x="5455927" y="0"/>
                </a:lnTo>
                <a:cubicBezTo>
                  <a:pt x="5540092" y="0"/>
                  <a:pt x="5608320" y="68228"/>
                  <a:pt x="5608320" y="152393"/>
                </a:cubicBezTo>
                <a:lnTo>
                  <a:pt x="5608320" y="2369827"/>
                </a:lnTo>
                <a:cubicBezTo>
                  <a:pt x="5608320" y="2453992"/>
                  <a:pt x="5540092" y="2522220"/>
                  <a:pt x="5455927" y="2522220"/>
                </a:cubicBezTo>
                <a:lnTo>
                  <a:pt x="152393" y="2522220"/>
                </a:lnTo>
                <a:cubicBezTo>
                  <a:pt x="68228" y="2522220"/>
                  <a:pt x="0" y="2453992"/>
                  <a:pt x="0" y="2369827"/>
                </a:cubicBezTo>
                <a:lnTo>
                  <a:pt x="0" y="152393"/>
                </a:lnTo>
                <a:cubicBezTo>
                  <a:pt x="0" y="68228"/>
                  <a:pt x="68228" y="0"/>
                  <a:pt x="15239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20C997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579120" y="414147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14" name="Text 12"/>
          <p:cNvSpPr/>
          <p:nvPr/>
        </p:nvSpPr>
        <p:spPr>
          <a:xfrm>
            <a:off x="536257" y="4141473"/>
            <a:ext cx="466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74420" y="4198623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Softmax Classification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9120" y="4636773"/>
            <a:ext cx="5295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Converts logits to probability distribution over 3 classes: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9120" y="4998723"/>
            <a:ext cx="5219700" cy="457200"/>
          </a:xfrm>
          <a:custGeom>
            <a:avLst/>
            <a:gdLst/>
            <a:ahLst/>
            <a:cxnLst/>
            <a:rect l="l" t="t" r="r" b="b"/>
            <a:pathLst>
              <a:path w="5219700" h="457200">
                <a:moveTo>
                  <a:pt x="114300" y="0"/>
                </a:moveTo>
                <a:lnTo>
                  <a:pt x="5105400" y="0"/>
                </a:lnTo>
                <a:cubicBezTo>
                  <a:pt x="5168484" y="0"/>
                  <a:pt x="5219700" y="51216"/>
                  <a:pt x="5219700" y="114300"/>
                </a:cubicBezTo>
                <a:lnTo>
                  <a:pt x="5219700" y="342900"/>
                </a:lnTo>
                <a:cubicBezTo>
                  <a:pt x="5219700" y="405984"/>
                  <a:pt x="5168484" y="457200"/>
                  <a:pt x="51054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8" name="Text 16"/>
          <p:cNvSpPr/>
          <p:nvPr/>
        </p:nvSpPr>
        <p:spPr>
          <a:xfrm>
            <a:off x="541020" y="4998723"/>
            <a:ext cx="5295900" cy="457200"/>
          </a:xfrm>
          <a:prstGeom prst="rect">
            <a:avLst/>
          </a:prstGeom>
          <a:noFill/>
          <a:ln/>
        </p:spPr>
        <p:txBody>
          <a:bodyPr wrap="square" lIns="114300" tIns="114300" rIns="114300" bIns="11430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1252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P(yᵢ|x) = e^(zᵢ) / Σⱼ e^(zⱼ)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79120" y="5570223"/>
            <a:ext cx="5295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Output probabilities sum to 1, enabling confident multi-class predictions with interpretable confidence scores.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95060" y="1261110"/>
            <a:ext cx="5608320" cy="2617470"/>
          </a:xfrm>
          <a:custGeom>
            <a:avLst/>
            <a:gdLst/>
            <a:ahLst/>
            <a:cxnLst/>
            <a:rect l="l" t="t" r="r" b="b"/>
            <a:pathLst>
              <a:path w="5608320" h="2617470">
                <a:moveTo>
                  <a:pt x="152389" y="0"/>
                </a:moveTo>
                <a:lnTo>
                  <a:pt x="5455931" y="0"/>
                </a:lnTo>
                <a:cubicBezTo>
                  <a:pt x="5540093" y="0"/>
                  <a:pt x="5608320" y="68227"/>
                  <a:pt x="5608320" y="152389"/>
                </a:cubicBezTo>
                <a:lnTo>
                  <a:pt x="5608320" y="2465081"/>
                </a:lnTo>
                <a:cubicBezTo>
                  <a:pt x="5608320" y="2549243"/>
                  <a:pt x="5540093" y="2617470"/>
                  <a:pt x="5455931" y="2617470"/>
                </a:cubicBezTo>
                <a:lnTo>
                  <a:pt x="152389" y="2617470"/>
                </a:lnTo>
                <a:cubicBezTo>
                  <a:pt x="68227" y="2617470"/>
                  <a:pt x="0" y="2549243"/>
                  <a:pt x="0" y="2465081"/>
                </a:cubicBezTo>
                <a:lnTo>
                  <a:pt x="0" y="152389"/>
                </a:lnTo>
                <a:cubicBezTo>
                  <a:pt x="0" y="68283"/>
                  <a:pt x="68283" y="0"/>
                  <a:pt x="15238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6C757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6389370" y="145542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22" name="Text 20"/>
          <p:cNvSpPr/>
          <p:nvPr/>
        </p:nvSpPr>
        <p:spPr>
          <a:xfrm>
            <a:off x="6346507" y="1455420"/>
            <a:ext cx="466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884670" y="1512570"/>
            <a:ext cx="2924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Cross-Entropy + Label Smoothing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89370" y="1950720"/>
            <a:ext cx="5295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Loss function with regularization to prevent overconfidence: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89370" y="2312673"/>
            <a:ext cx="5219700" cy="457200"/>
          </a:xfrm>
          <a:custGeom>
            <a:avLst/>
            <a:gdLst/>
            <a:ahLst/>
            <a:cxnLst/>
            <a:rect l="l" t="t" r="r" b="b"/>
            <a:pathLst>
              <a:path w="5219700" h="457200">
                <a:moveTo>
                  <a:pt x="114300" y="0"/>
                </a:moveTo>
                <a:lnTo>
                  <a:pt x="5105400" y="0"/>
                </a:lnTo>
                <a:cubicBezTo>
                  <a:pt x="5168484" y="0"/>
                  <a:pt x="5219700" y="51216"/>
                  <a:pt x="5219700" y="114300"/>
                </a:cubicBezTo>
                <a:lnTo>
                  <a:pt x="5219700" y="342900"/>
                </a:lnTo>
                <a:cubicBezTo>
                  <a:pt x="5219700" y="405984"/>
                  <a:pt x="5168484" y="457200"/>
                  <a:pt x="51054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26" name="Text 24"/>
          <p:cNvSpPr/>
          <p:nvPr/>
        </p:nvSpPr>
        <p:spPr>
          <a:xfrm>
            <a:off x="6351270" y="2312673"/>
            <a:ext cx="5295900" cy="457200"/>
          </a:xfrm>
          <a:prstGeom prst="rect">
            <a:avLst/>
          </a:prstGeom>
          <a:noFill/>
          <a:ln/>
        </p:spPr>
        <p:txBody>
          <a:bodyPr wrap="square" lIns="114300" tIns="114300" rIns="114300" bIns="11430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1252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 = -Σᵢ q'ᵢ log(pᵢ)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89370" y="2884173"/>
            <a:ext cx="529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where </a:t>
            </a:r>
            <a:r>
              <a:rPr lang="en-US" sz="1200" dirty="0">
                <a:solidFill>
                  <a:srgbClr val="6C757D"/>
                </a:solidFill>
                <a:highlight>
                  <a:srgbClr val="F8F9FA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q'ᵢ = (1-ε)qᵢ + ε/K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89370" y="3188973"/>
            <a:ext cx="5295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Label smoothing (ε=0.1) softens targets, improving generalization and model calibration.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95060" y="4038601"/>
            <a:ext cx="5608320" cy="2436495"/>
          </a:xfrm>
          <a:custGeom>
            <a:avLst/>
            <a:gdLst/>
            <a:ahLst/>
            <a:cxnLst/>
            <a:rect l="l" t="t" r="r" b="b"/>
            <a:pathLst>
              <a:path w="5608320" h="2436495">
                <a:moveTo>
                  <a:pt x="152403" y="0"/>
                </a:moveTo>
                <a:lnTo>
                  <a:pt x="5455917" y="0"/>
                </a:lnTo>
                <a:cubicBezTo>
                  <a:pt x="5540087" y="0"/>
                  <a:pt x="5608320" y="68233"/>
                  <a:pt x="5608320" y="152403"/>
                </a:cubicBezTo>
                <a:lnTo>
                  <a:pt x="5608320" y="2284092"/>
                </a:lnTo>
                <a:cubicBezTo>
                  <a:pt x="5608320" y="2368262"/>
                  <a:pt x="5540087" y="2436495"/>
                  <a:pt x="5455917" y="2436495"/>
                </a:cubicBezTo>
                <a:lnTo>
                  <a:pt x="152403" y="2436495"/>
                </a:lnTo>
                <a:cubicBezTo>
                  <a:pt x="68233" y="2436495"/>
                  <a:pt x="0" y="2368262"/>
                  <a:pt x="0" y="2284092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6389370" y="423290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31" name="Text 29"/>
          <p:cNvSpPr/>
          <p:nvPr/>
        </p:nvSpPr>
        <p:spPr>
          <a:xfrm>
            <a:off x="6346507" y="4232909"/>
            <a:ext cx="466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884670" y="4290059"/>
            <a:ext cx="1638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AdamW Optimizer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89370" y="4728209"/>
            <a:ext cx="5295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Decoupled weight decay for superior regularization: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89370" y="5090159"/>
            <a:ext cx="5219700" cy="1066800"/>
          </a:xfrm>
          <a:custGeom>
            <a:avLst/>
            <a:gdLst/>
            <a:ahLst/>
            <a:cxnLst/>
            <a:rect l="l" t="t" r="r" b="b"/>
            <a:pathLst>
              <a:path w="5219700" h="1066800">
                <a:moveTo>
                  <a:pt x="114297" y="0"/>
                </a:moveTo>
                <a:lnTo>
                  <a:pt x="5105403" y="0"/>
                </a:lnTo>
                <a:cubicBezTo>
                  <a:pt x="5168528" y="0"/>
                  <a:pt x="5219700" y="51172"/>
                  <a:pt x="5219700" y="114297"/>
                </a:cubicBezTo>
                <a:lnTo>
                  <a:pt x="5219700" y="952503"/>
                </a:lnTo>
                <a:cubicBezTo>
                  <a:pt x="5219700" y="1015628"/>
                  <a:pt x="5168528" y="1066800"/>
                  <a:pt x="510540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35" name="Shape 33"/>
          <p:cNvSpPr/>
          <p:nvPr/>
        </p:nvSpPr>
        <p:spPr>
          <a:xfrm>
            <a:off x="6532245" y="524255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36" name="Text 34"/>
          <p:cNvSpPr/>
          <p:nvPr/>
        </p:nvSpPr>
        <p:spPr>
          <a:xfrm>
            <a:off x="6770370" y="5204459"/>
            <a:ext cx="398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Weight decay applied directly to parameters, not gradients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32245" y="554735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38" name="Text 36"/>
          <p:cNvSpPr/>
          <p:nvPr/>
        </p:nvSpPr>
        <p:spPr>
          <a:xfrm>
            <a:off x="6770370" y="5509259"/>
            <a:ext cx="2809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Better generalization for transfer learning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532245" y="585215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40" name="Text 38"/>
          <p:cNvSpPr/>
          <p:nvPr/>
        </p:nvSpPr>
        <p:spPr>
          <a:xfrm>
            <a:off x="6770370" y="5814059"/>
            <a:ext cx="3000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Prevents overfitting in fine-tuning scenarios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303" y="365303"/>
            <a:ext cx="11534454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kern="0" spc="58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 PIPELINE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5303" y="657546"/>
            <a:ext cx="11625780" cy="3653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89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 Strategy &amp; Regularization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5303" y="1172626"/>
            <a:ext cx="6792816" cy="3075854"/>
          </a:xfrm>
          <a:custGeom>
            <a:avLst/>
            <a:gdLst/>
            <a:ahLst/>
            <a:cxnLst/>
            <a:rect l="l" t="t" r="r" b="b"/>
            <a:pathLst>
              <a:path w="6792816" h="3075854">
                <a:moveTo>
                  <a:pt x="146134" y="0"/>
                </a:moveTo>
                <a:lnTo>
                  <a:pt x="6646682" y="0"/>
                </a:lnTo>
                <a:cubicBezTo>
                  <a:pt x="6727390" y="0"/>
                  <a:pt x="6792816" y="65426"/>
                  <a:pt x="6792816" y="146134"/>
                </a:cubicBezTo>
                <a:lnTo>
                  <a:pt x="6792816" y="2929721"/>
                </a:lnTo>
                <a:cubicBezTo>
                  <a:pt x="6792816" y="3010428"/>
                  <a:pt x="6727390" y="3075854"/>
                  <a:pt x="6646682" y="3075854"/>
                </a:cubicBezTo>
                <a:lnTo>
                  <a:pt x="146134" y="3075854"/>
                </a:lnTo>
                <a:cubicBezTo>
                  <a:pt x="65426" y="3075854"/>
                  <a:pt x="0" y="3010428"/>
                  <a:pt x="0" y="2929721"/>
                </a:cubicBezTo>
                <a:lnTo>
                  <a:pt x="0" y="146134"/>
                </a:lnTo>
                <a:cubicBezTo>
                  <a:pt x="0" y="65480"/>
                  <a:pt x="65480" y="0"/>
                  <a:pt x="14613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7398" dist="91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89508" y="1431992"/>
            <a:ext cx="159820" cy="182652"/>
          </a:xfrm>
          <a:custGeom>
            <a:avLst/>
            <a:gdLst/>
            <a:ahLst/>
            <a:cxnLst/>
            <a:rect l="l" t="t" r="r" b="b"/>
            <a:pathLst>
              <a:path w="159820" h="182652">
                <a:moveTo>
                  <a:pt x="22831" y="11416"/>
                </a:moveTo>
                <a:cubicBezTo>
                  <a:pt x="10238" y="11416"/>
                  <a:pt x="0" y="21654"/>
                  <a:pt x="0" y="34247"/>
                </a:cubicBezTo>
                <a:lnTo>
                  <a:pt x="0" y="57079"/>
                </a:lnTo>
                <a:cubicBezTo>
                  <a:pt x="0" y="69672"/>
                  <a:pt x="10238" y="79910"/>
                  <a:pt x="22831" y="79910"/>
                </a:cubicBezTo>
                <a:lnTo>
                  <a:pt x="136989" y="79910"/>
                </a:lnTo>
                <a:cubicBezTo>
                  <a:pt x="149582" y="79910"/>
                  <a:pt x="159820" y="69672"/>
                  <a:pt x="159820" y="57079"/>
                </a:cubicBezTo>
                <a:lnTo>
                  <a:pt x="159820" y="34247"/>
                </a:lnTo>
                <a:cubicBezTo>
                  <a:pt x="159820" y="21654"/>
                  <a:pt x="149582" y="11416"/>
                  <a:pt x="136989" y="11416"/>
                </a:cubicBezTo>
                <a:lnTo>
                  <a:pt x="22831" y="11416"/>
                </a:lnTo>
                <a:close/>
                <a:moveTo>
                  <a:pt x="99888" y="37101"/>
                </a:moveTo>
                <a:cubicBezTo>
                  <a:pt x="104613" y="37101"/>
                  <a:pt x="108449" y="40938"/>
                  <a:pt x="108449" y="45663"/>
                </a:cubicBezTo>
                <a:cubicBezTo>
                  <a:pt x="108449" y="50388"/>
                  <a:pt x="104613" y="54225"/>
                  <a:pt x="99888" y="54225"/>
                </a:cubicBezTo>
                <a:cubicBezTo>
                  <a:pt x="95162" y="54225"/>
                  <a:pt x="91326" y="50388"/>
                  <a:pt x="91326" y="45663"/>
                </a:cubicBezTo>
                <a:cubicBezTo>
                  <a:pt x="91326" y="40938"/>
                  <a:pt x="95162" y="37101"/>
                  <a:pt x="99888" y="37101"/>
                </a:cubicBezTo>
                <a:close/>
                <a:moveTo>
                  <a:pt x="119865" y="45663"/>
                </a:moveTo>
                <a:cubicBezTo>
                  <a:pt x="119865" y="40938"/>
                  <a:pt x="123702" y="37101"/>
                  <a:pt x="128427" y="37101"/>
                </a:cubicBezTo>
                <a:cubicBezTo>
                  <a:pt x="133152" y="37101"/>
                  <a:pt x="136989" y="40938"/>
                  <a:pt x="136989" y="45663"/>
                </a:cubicBezTo>
                <a:cubicBezTo>
                  <a:pt x="136989" y="50388"/>
                  <a:pt x="133152" y="54225"/>
                  <a:pt x="128427" y="54225"/>
                </a:cubicBezTo>
                <a:cubicBezTo>
                  <a:pt x="123702" y="54225"/>
                  <a:pt x="119865" y="50388"/>
                  <a:pt x="119865" y="45663"/>
                </a:cubicBezTo>
                <a:close/>
                <a:moveTo>
                  <a:pt x="22831" y="102742"/>
                </a:moveTo>
                <a:cubicBezTo>
                  <a:pt x="10238" y="102742"/>
                  <a:pt x="0" y="112980"/>
                  <a:pt x="0" y="125573"/>
                </a:cubicBezTo>
                <a:lnTo>
                  <a:pt x="0" y="148404"/>
                </a:lnTo>
                <a:cubicBezTo>
                  <a:pt x="0" y="160997"/>
                  <a:pt x="10238" y="171236"/>
                  <a:pt x="22831" y="171236"/>
                </a:cubicBezTo>
                <a:lnTo>
                  <a:pt x="136989" y="171236"/>
                </a:lnTo>
                <a:cubicBezTo>
                  <a:pt x="149582" y="171236"/>
                  <a:pt x="159820" y="160997"/>
                  <a:pt x="159820" y="148404"/>
                </a:cubicBezTo>
                <a:lnTo>
                  <a:pt x="159820" y="125573"/>
                </a:lnTo>
                <a:cubicBezTo>
                  <a:pt x="159820" y="112980"/>
                  <a:pt x="149582" y="102742"/>
                  <a:pt x="136989" y="102742"/>
                </a:cubicBezTo>
                <a:lnTo>
                  <a:pt x="22831" y="102742"/>
                </a:lnTo>
                <a:close/>
                <a:moveTo>
                  <a:pt x="99888" y="128427"/>
                </a:moveTo>
                <a:cubicBezTo>
                  <a:pt x="104613" y="128427"/>
                  <a:pt x="108449" y="132263"/>
                  <a:pt x="108449" y="136989"/>
                </a:cubicBezTo>
                <a:cubicBezTo>
                  <a:pt x="108449" y="141714"/>
                  <a:pt x="104613" y="145551"/>
                  <a:pt x="99888" y="145551"/>
                </a:cubicBezTo>
                <a:cubicBezTo>
                  <a:pt x="95162" y="145551"/>
                  <a:pt x="91326" y="141714"/>
                  <a:pt x="91326" y="136989"/>
                </a:cubicBezTo>
                <a:cubicBezTo>
                  <a:pt x="91326" y="132263"/>
                  <a:pt x="95162" y="128427"/>
                  <a:pt x="99888" y="128427"/>
                </a:cubicBezTo>
                <a:close/>
                <a:moveTo>
                  <a:pt x="119865" y="136989"/>
                </a:moveTo>
                <a:cubicBezTo>
                  <a:pt x="119865" y="132263"/>
                  <a:pt x="123702" y="128427"/>
                  <a:pt x="128427" y="128427"/>
                </a:cubicBezTo>
                <a:cubicBezTo>
                  <a:pt x="133152" y="128427"/>
                  <a:pt x="136989" y="132263"/>
                  <a:pt x="136989" y="136989"/>
                </a:cubicBezTo>
                <a:cubicBezTo>
                  <a:pt x="136989" y="141714"/>
                  <a:pt x="133152" y="145551"/>
                  <a:pt x="128427" y="145551"/>
                </a:cubicBezTo>
                <a:cubicBezTo>
                  <a:pt x="123702" y="145551"/>
                  <a:pt x="119865" y="141714"/>
                  <a:pt x="119865" y="136989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6" name="Text 4"/>
          <p:cNvSpPr/>
          <p:nvPr/>
        </p:nvSpPr>
        <p:spPr>
          <a:xfrm>
            <a:off x="783576" y="1395462"/>
            <a:ext cx="6283218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 Configuration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55261" y="1797295"/>
            <a:ext cx="3159874" cy="694076"/>
          </a:xfrm>
          <a:custGeom>
            <a:avLst/>
            <a:gdLst/>
            <a:ahLst/>
            <a:cxnLst/>
            <a:rect l="l" t="t" r="r" b="b"/>
            <a:pathLst>
              <a:path w="3159874" h="694076">
                <a:moveTo>
                  <a:pt x="109588" y="0"/>
                </a:moveTo>
                <a:lnTo>
                  <a:pt x="3050286" y="0"/>
                </a:lnTo>
                <a:cubicBezTo>
                  <a:pt x="3110810" y="0"/>
                  <a:pt x="3159874" y="49064"/>
                  <a:pt x="3159874" y="109588"/>
                </a:cubicBezTo>
                <a:lnTo>
                  <a:pt x="3159874" y="584489"/>
                </a:lnTo>
                <a:cubicBezTo>
                  <a:pt x="3159874" y="645012"/>
                  <a:pt x="3110810" y="694076"/>
                  <a:pt x="3050286" y="694076"/>
                </a:cubicBezTo>
                <a:lnTo>
                  <a:pt x="109588" y="694076"/>
                </a:lnTo>
                <a:cubicBezTo>
                  <a:pt x="49105" y="694076"/>
                  <a:pt x="0" y="644972"/>
                  <a:pt x="0" y="584489"/>
                </a:cubicBezTo>
                <a:lnTo>
                  <a:pt x="0" y="109588"/>
                </a:lnTo>
                <a:cubicBezTo>
                  <a:pt x="0" y="49105"/>
                  <a:pt x="49105" y="0"/>
                  <a:pt x="109588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8" name="Text 6"/>
          <p:cNvSpPr/>
          <p:nvPr/>
        </p:nvSpPr>
        <p:spPr>
          <a:xfrm>
            <a:off x="664852" y="1906886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Hardware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64852" y="2162599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NVIDIA GPU (CUDA)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22215" y="1797295"/>
            <a:ext cx="3159874" cy="694076"/>
          </a:xfrm>
          <a:custGeom>
            <a:avLst/>
            <a:gdLst/>
            <a:ahLst/>
            <a:cxnLst/>
            <a:rect l="l" t="t" r="r" b="b"/>
            <a:pathLst>
              <a:path w="3159874" h="694076">
                <a:moveTo>
                  <a:pt x="109588" y="0"/>
                </a:moveTo>
                <a:lnTo>
                  <a:pt x="3050286" y="0"/>
                </a:lnTo>
                <a:cubicBezTo>
                  <a:pt x="3110810" y="0"/>
                  <a:pt x="3159874" y="49064"/>
                  <a:pt x="3159874" y="109588"/>
                </a:cubicBezTo>
                <a:lnTo>
                  <a:pt x="3159874" y="584489"/>
                </a:lnTo>
                <a:cubicBezTo>
                  <a:pt x="3159874" y="645012"/>
                  <a:pt x="3110810" y="694076"/>
                  <a:pt x="3050286" y="694076"/>
                </a:cubicBezTo>
                <a:lnTo>
                  <a:pt x="109588" y="694076"/>
                </a:lnTo>
                <a:cubicBezTo>
                  <a:pt x="49105" y="694076"/>
                  <a:pt x="0" y="644972"/>
                  <a:pt x="0" y="584489"/>
                </a:cubicBezTo>
                <a:lnTo>
                  <a:pt x="0" y="109588"/>
                </a:lnTo>
                <a:cubicBezTo>
                  <a:pt x="0" y="49105"/>
                  <a:pt x="49105" y="0"/>
                  <a:pt x="109588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1" name="Text 9"/>
          <p:cNvSpPr/>
          <p:nvPr/>
        </p:nvSpPr>
        <p:spPr>
          <a:xfrm>
            <a:off x="3931806" y="1906886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931806" y="2162599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Mixed (AMP)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55261" y="2600963"/>
            <a:ext cx="3159874" cy="694076"/>
          </a:xfrm>
          <a:custGeom>
            <a:avLst/>
            <a:gdLst/>
            <a:ahLst/>
            <a:cxnLst/>
            <a:rect l="l" t="t" r="r" b="b"/>
            <a:pathLst>
              <a:path w="3159874" h="694076">
                <a:moveTo>
                  <a:pt x="109588" y="0"/>
                </a:moveTo>
                <a:lnTo>
                  <a:pt x="3050286" y="0"/>
                </a:lnTo>
                <a:cubicBezTo>
                  <a:pt x="3110810" y="0"/>
                  <a:pt x="3159874" y="49064"/>
                  <a:pt x="3159874" y="109588"/>
                </a:cubicBezTo>
                <a:lnTo>
                  <a:pt x="3159874" y="584489"/>
                </a:lnTo>
                <a:cubicBezTo>
                  <a:pt x="3159874" y="645012"/>
                  <a:pt x="3110810" y="694076"/>
                  <a:pt x="3050286" y="694076"/>
                </a:cubicBezTo>
                <a:lnTo>
                  <a:pt x="109588" y="694076"/>
                </a:lnTo>
                <a:cubicBezTo>
                  <a:pt x="49105" y="694076"/>
                  <a:pt x="0" y="644972"/>
                  <a:pt x="0" y="584489"/>
                </a:cubicBezTo>
                <a:lnTo>
                  <a:pt x="0" y="109588"/>
                </a:lnTo>
                <a:cubicBezTo>
                  <a:pt x="0" y="49105"/>
                  <a:pt x="49105" y="0"/>
                  <a:pt x="109588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4" name="Text 12"/>
          <p:cNvSpPr/>
          <p:nvPr/>
        </p:nvSpPr>
        <p:spPr>
          <a:xfrm>
            <a:off x="664852" y="2710554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Batch Size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64852" y="2966266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32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22215" y="2600963"/>
            <a:ext cx="3159874" cy="694076"/>
          </a:xfrm>
          <a:custGeom>
            <a:avLst/>
            <a:gdLst/>
            <a:ahLst/>
            <a:cxnLst/>
            <a:rect l="l" t="t" r="r" b="b"/>
            <a:pathLst>
              <a:path w="3159874" h="694076">
                <a:moveTo>
                  <a:pt x="109588" y="0"/>
                </a:moveTo>
                <a:lnTo>
                  <a:pt x="3050286" y="0"/>
                </a:lnTo>
                <a:cubicBezTo>
                  <a:pt x="3110810" y="0"/>
                  <a:pt x="3159874" y="49064"/>
                  <a:pt x="3159874" y="109588"/>
                </a:cubicBezTo>
                <a:lnTo>
                  <a:pt x="3159874" y="584489"/>
                </a:lnTo>
                <a:cubicBezTo>
                  <a:pt x="3159874" y="645012"/>
                  <a:pt x="3110810" y="694076"/>
                  <a:pt x="3050286" y="694076"/>
                </a:cubicBezTo>
                <a:lnTo>
                  <a:pt x="109588" y="694076"/>
                </a:lnTo>
                <a:cubicBezTo>
                  <a:pt x="49105" y="694076"/>
                  <a:pt x="0" y="644972"/>
                  <a:pt x="0" y="584489"/>
                </a:cubicBezTo>
                <a:lnTo>
                  <a:pt x="0" y="109588"/>
                </a:lnTo>
                <a:cubicBezTo>
                  <a:pt x="0" y="49105"/>
                  <a:pt x="49105" y="0"/>
                  <a:pt x="109588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17" name="Text 15"/>
          <p:cNvSpPr/>
          <p:nvPr/>
        </p:nvSpPr>
        <p:spPr>
          <a:xfrm>
            <a:off x="3931806" y="2710554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Epochs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931806" y="2966266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50-100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55261" y="3404630"/>
            <a:ext cx="3159874" cy="694076"/>
          </a:xfrm>
          <a:custGeom>
            <a:avLst/>
            <a:gdLst/>
            <a:ahLst/>
            <a:cxnLst/>
            <a:rect l="l" t="t" r="r" b="b"/>
            <a:pathLst>
              <a:path w="3159874" h="694076">
                <a:moveTo>
                  <a:pt x="109588" y="0"/>
                </a:moveTo>
                <a:lnTo>
                  <a:pt x="3050286" y="0"/>
                </a:lnTo>
                <a:cubicBezTo>
                  <a:pt x="3110810" y="0"/>
                  <a:pt x="3159874" y="49064"/>
                  <a:pt x="3159874" y="109588"/>
                </a:cubicBezTo>
                <a:lnTo>
                  <a:pt x="3159874" y="584489"/>
                </a:lnTo>
                <a:cubicBezTo>
                  <a:pt x="3159874" y="645012"/>
                  <a:pt x="3110810" y="694076"/>
                  <a:pt x="3050286" y="694076"/>
                </a:cubicBezTo>
                <a:lnTo>
                  <a:pt x="109588" y="694076"/>
                </a:lnTo>
                <a:cubicBezTo>
                  <a:pt x="49105" y="694076"/>
                  <a:pt x="0" y="644972"/>
                  <a:pt x="0" y="584489"/>
                </a:cubicBezTo>
                <a:lnTo>
                  <a:pt x="0" y="109588"/>
                </a:lnTo>
                <a:cubicBezTo>
                  <a:pt x="0" y="49105"/>
                  <a:pt x="49105" y="0"/>
                  <a:pt x="109588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20" name="Text 18"/>
          <p:cNvSpPr/>
          <p:nvPr/>
        </p:nvSpPr>
        <p:spPr>
          <a:xfrm>
            <a:off x="664852" y="3514221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Learning Rate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64852" y="3769933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1e-4 (AdamW)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22215" y="3404630"/>
            <a:ext cx="3159874" cy="694076"/>
          </a:xfrm>
          <a:custGeom>
            <a:avLst/>
            <a:gdLst/>
            <a:ahLst/>
            <a:cxnLst/>
            <a:rect l="l" t="t" r="r" b="b"/>
            <a:pathLst>
              <a:path w="3159874" h="694076">
                <a:moveTo>
                  <a:pt x="109588" y="0"/>
                </a:moveTo>
                <a:lnTo>
                  <a:pt x="3050286" y="0"/>
                </a:lnTo>
                <a:cubicBezTo>
                  <a:pt x="3110810" y="0"/>
                  <a:pt x="3159874" y="49064"/>
                  <a:pt x="3159874" y="109588"/>
                </a:cubicBezTo>
                <a:lnTo>
                  <a:pt x="3159874" y="584489"/>
                </a:lnTo>
                <a:cubicBezTo>
                  <a:pt x="3159874" y="645012"/>
                  <a:pt x="3110810" y="694076"/>
                  <a:pt x="3050286" y="694076"/>
                </a:cubicBezTo>
                <a:lnTo>
                  <a:pt x="109588" y="694076"/>
                </a:lnTo>
                <a:cubicBezTo>
                  <a:pt x="49105" y="694076"/>
                  <a:pt x="0" y="644972"/>
                  <a:pt x="0" y="584489"/>
                </a:cubicBezTo>
                <a:lnTo>
                  <a:pt x="0" y="109588"/>
                </a:lnTo>
                <a:cubicBezTo>
                  <a:pt x="0" y="49105"/>
                  <a:pt x="49105" y="0"/>
                  <a:pt x="109588" y="0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23" name="Text 21"/>
          <p:cNvSpPr/>
          <p:nvPr/>
        </p:nvSpPr>
        <p:spPr>
          <a:xfrm>
            <a:off x="3931806" y="3514221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Weight Decay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931806" y="3769933"/>
            <a:ext cx="301375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0.01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68956" y="4438437"/>
            <a:ext cx="6792816" cy="2418308"/>
          </a:xfrm>
          <a:custGeom>
            <a:avLst/>
            <a:gdLst/>
            <a:ahLst/>
            <a:cxnLst/>
            <a:rect l="l" t="t" r="r" b="b"/>
            <a:pathLst>
              <a:path w="6792816" h="2418308">
                <a:moveTo>
                  <a:pt x="146114" y="0"/>
                </a:moveTo>
                <a:lnTo>
                  <a:pt x="6646702" y="0"/>
                </a:lnTo>
                <a:cubicBezTo>
                  <a:pt x="6727399" y="0"/>
                  <a:pt x="6792816" y="65418"/>
                  <a:pt x="6792816" y="146114"/>
                </a:cubicBezTo>
                <a:lnTo>
                  <a:pt x="6792816" y="2272194"/>
                </a:lnTo>
                <a:cubicBezTo>
                  <a:pt x="6792816" y="2352891"/>
                  <a:pt x="6727399" y="2418308"/>
                  <a:pt x="6646702" y="2418308"/>
                </a:cubicBezTo>
                <a:lnTo>
                  <a:pt x="146114" y="2418308"/>
                </a:lnTo>
                <a:cubicBezTo>
                  <a:pt x="65418" y="2418308"/>
                  <a:pt x="0" y="2352891"/>
                  <a:pt x="0" y="2272194"/>
                </a:cubicBezTo>
                <a:lnTo>
                  <a:pt x="0" y="146114"/>
                </a:lnTo>
                <a:cubicBezTo>
                  <a:pt x="0" y="65472"/>
                  <a:pt x="65472" y="0"/>
                  <a:pt x="14611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20C997">
                <a:alpha val="10196"/>
              </a:srgbClr>
            </a:solidFill>
            <a:prstDash val="solid"/>
          </a:ln>
          <a:effectLst>
            <a:outerShdw blurRad="27398" dist="91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578093" y="4661270"/>
            <a:ext cx="182652" cy="182652"/>
          </a:xfrm>
          <a:custGeom>
            <a:avLst/>
            <a:gdLst/>
            <a:ahLst/>
            <a:cxnLst/>
            <a:rect l="l" t="t" r="r" b="b"/>
            <a:pathLst>
              <a:path w="182652" h="182652">
                <a:moveTo>
                  <a:pt x="91326" y="0"/>
                </a:moveTo>
                <a:cubicBezTo>
                  <a:pt x="92967" y="0"/>
                  <a:pt x="94608" y="357"/>
                  <a:pt x="96106" y="1035"/>
                </a:cubicBezTo>
                <a:lnTo>
                  <a:pt x="163316" y="29538"/>
                </a:lnTo>
                <a:cubicBezTo>
                  <a:pt x="171165" y="32856"/>
                  <a:pt x="177015" y="40597"/>
                  <a:pt x="176979" y="49944"/>
                </a:cubicBezTo>
                <a:cubicBezTo>
                  <a:pt x="176801" y="85333"/>
                  <a:pt x="162246" y="150081"/>
                  <a:pt x="100779" y="179512"/>
                </a:cubicBezTo>
                <a:cubicBezTo>
                  <a:pt x="94822" y="182366"/>
                  <a:pt x="87901" y="182366"/>
                  <a:pt x="81944" y="179512"/>
                </a:cubicBezTo>
                <a:cubicBezTo>
                  <a:pt x="20441" y="150081"/>
                  <a:pt x="5922" y="85333"/>
                  <a:pt x="5744" y="49944"/>
                </a:cubicBezTo>
                <a:cubicBezTo>
                  <a:pt x="5708" y="40597"/>
                  <a:pt x="11558" y="32856"/>
                  <a:pt x="19407" y="29538"/>
                </a:cubicBezTo>
                <a:lnTo>
                  <a:pt x="86581" y="1035"/>
                </a:lnTo>
                <a:cubicBezTo>
                  <a:pt x="88079" y="357"/>
                  <a:pt x="89685" y="0"/>
                  <a:pt x="91326" y="0"/>
                </a:cubicBezTo>
                <a:close/>
                <a:moveTo>
                  <a:pt x="91326" y="23830"/>
                </a:moveTo>
                <a:lnTo>
                  <a:pt x="91326" y="158714"/>
                </a:lnTo>
                <a:cubicBezTo>
                  <a:pt x="140556" y="134884"/>
                  <a:pt x="153791" y="82086"/>
                  <a:pt x="154112" y="50479"/>
                </a:cubicBezTo>
                <a:lnTo>
                  <a:pt x="91326" y="23866"/>
                </a:lnTo>
                <a:lnTo>
                  <a:pt x="91326" y="23866"/>
                </a:ln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27" name="Text 25"/>
          <p:cNvSpPr/>
          <p:nvPr/>
        </p:nvSpPr>
        <p:spPr>
          <a:xfrm>
            <a:off x="783576" y="4624740"/>
            <a:ext cx="6283218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Overfitting Prevention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55261" y="5063104"/>
            <a:ext cx="292243" cy="292243"/>
          </a:xfrm>
          <a:custGeom>
            <a:avLst/>
            <a:gdLst/>
            <a:ahLst/>
            <a:cxnLst/>
            <a:rect l="l" t="t" r="r" b="b"/>
            <a:pathLst>
              <a:path w="292243" h="292243">
                <a:moveTo>
                  <a:pt x="73061" y="0"/>
                </a:moveTo>
                <a:lnTo>
                  <a:pt x="219182" y="0"/>
                </a:lnTo>
                <a:cubicBezTo>
                  <a:pt x="259505" y="0"/>
                  <a:pt x="292243" y="32737"/>
                  <a:pt x="292243" y="73061"/>
                </a:cubicBezTo>
                <a:lnTo>
                  <a:pt x="292243" y="219182"/>
                </a:lnTo>
                <a:cubicBezTo>
                  <a:pt x="292243" y="259505"/>
                  <a:pt x="259505" y="292243"/>
                  <a:pt x="219182" y="292243"/>
                </a:cubicBezTo>
                <a:lnTo>
                  <a:pt x="73061" y="292243"/>
                </a:lnTo>
                <a:cubicBezTo>
                  <a:pt x="32737" y="292243"/>
                  <a:pt x="0" y="259505"/>
                  <a:pt x="0" y="219182"/>
                </a:cubicBezTo>
                <a:lnTo>
                  <a:pt x="0" y="73061"/>
                </a:lnTo>
                <a:cubicBezTo>
                  <a:pt x="0" y="32737"/>
                  <a:pt x="32737" y="0"/>
                  <a:pt x="73061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628322" y="5136165"/>
            <a:ext cx="146121" cy="146121"/>
          </a:xfrm>
          <a:custGeom>
            <a:avLst/>
            <a:gdLst/>
            <a:ahLst/>
            <a:cxnLst/>
            <a:rect l="l" t="t" r="r" b="b"/>
            <a:pathLst>
              <a:path w="146121" h="146121">
                <a:moveTo>
                  <a:pt x="73061" y="146121"/>
                </a:moveTo>
                <a:cubicBezTo>
                  <a:pt x="113384" y="146121"/>
                  <a:pt x="146121" y="113384"/>
                  <a:pt x="146121" y="73061"/>
                </a:cubicBezTo>
                <a:cubicBezTo>
                  <a:pt x="146121" y="32737"/>
                  <a:pt x="113384" y="0"/>
                  <a:pt x="73061" y="0"/>
                </a:cubicBezTo>
                <a:cubicBezTo>
                  <a:pt x="32737" y="0"/>
                  <a:pt x="0" y="32737"/>
                  <a:pt x="0" y="73061"/>
                </a:cubicBezTo>
                <a:cubicBezTo>
                  <a:pt x="0" y="113384"/>
                  <a:pt x="32737" y="146121"/>
                  <a:pt x="73061" y="146121"/>
                </a:cubicBezTo>
                <a:close/>
                <a:moveTo>
                  <a:pt x="54796" y="45663"/>
                </a:moveTo>
                <a:lnTo>
                  <a:pt x="91326" y="45663"/>
                </a:lnTo>
                <a:cubicBezTo>
                  <a:pt x="96377" y="45663"/>
                  <a:pt x="100458" y="49744"/>
                  <a:pt x="100458" y="54796"/>
                </a:cubicBezTo>
                <a:lnTo>
                  <a:pt x="100458" y="91326"/>
                </a:lnTo>
                <a:cubicBezTo>
                  <a:pt x="100458" y="96377"/>
                  <a:pt x="96377" y="100458"/>
                  <a:pt x="91326" y="100458"/>
                </a:cubicBezTo>
                <a:lnTo>
                  <a:pt x="54796" y="100458"/>
                </a:lnTo>
                <a:cubicBezTo>
                  <a:pt x="49744" y="100458"/>
                  <a:pt x="45663" y="96377"/>
                  <a:pt x="45663" y="91326"/>
                </a:cubicBezTo>
                <a:lnTo>
                  <a:pt x="45663" y="54796"/>
                </a:lnTo>
                <a:cubicBezTo>
                  <a:pt x="45663" y="49744"/>
                  <a:pt x="49744" y="45663"/>
                  <a:pt x="54796" y="45663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30" name="Text 28"/>
          <p:cNvSpPr/>
          <p:nvPr/>
        </p:nvSpPr>
        <p:spPr>
          <a:xfrm>
            <a:off x="957095" y="5026573"/>
            <a:ext cx="524210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Early Stopping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57095" y="5282286"/>
            <a:ext cx="524210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Monitor validation loss with patience=10 epochs to halt training before overfitting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55261" y="5647589"/>
            <a:ext cx="292243" cy="292243"/>
          </a:xfrm>
          <a:custGeom>
            <a:avLst/>
            <a:gdLst/>
            <a:ahLst/>
            <a:cxnLst/>
            <a:rect l="l" t="t" r="r" b="b"/>
            <a:pathLst>
              <a:path w="292243" h="292243">
                <a:moveTo>
                  <a:pt x="73061" y="0"/>
                </a:moveTo>
                <a:lnTo>
                  <a:pt x="219182" y="0"/>
                </a:lnTo>
                <a:cubicBezTo>
                  <a:pt x="259505" y="0"/>
                  <a:pt x="292243" y="32737"/>
                  <a:pt x="292243" y="73061"/>
                </a:cubicBezTo>
                <a:lnTo>
                  <a:pt x="292243" y="219182"/>
                </a:lnTo>
                <a:cubicBezTo>
                  <a:pt x="292243" y="259505"/>
                  <a:pt x="259505" y="292243"/>
                  <a:pt x="219182" y="292243"/>
                </a:cubicBezTo>
                <a:lnTo>
                  <a:pt x="73061" y="292243"/>
                </a:lnTo>
                <a:cubicBezTo>
                  <a:pt x="32737" y="292243"/>
                  <a:pt x="0" y="259505"/>
                  <a:pt x="0" y="219182"/>
                </a:cubicBezTo>
                <a:lnTo>
                  <a:pt x="0" y="73061"/>
                </a:lnTo>
                <a:cubicBezTo>
                  <a:pt x="0" y="32737"/>
                  <a:pt x="32737" y="0"/>
                  <a:pt x="73061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28322" y="5720650"/>
            <a:ext cx="146121" cy="146121"/>
          </a:xfrm>
          <a:custGeom>
            <a:avLst/>
            <a:gdLst/>
            <a:ahLst/>
            <a:cxnLst/>
            <a:rect l="l" t="t" r="r" b="b"/>
            <a:pathLst>
              <a:path w="146121" h="146121">
                <a:moveTo>
                  <a:pt x="18265" y="18265"/>
                </a:moveTo>
                <a:cubicBezTo>
                  <a:pt x="18265" y="13214"/>
                  <a:pt x="14184" y="9133"/>
                  <a:pt x="9133" y="9133"/>
                </a:cubicBezTo>
                <a:cubicBezTo>
                  <a:pt x="4081" y="9133"/>
                  <a:pt x="0" y="13214"/>
                  <a:pt x="0" y="18265"/>
                </a:cubicBezTo>
                <a:lnTo>
                  <a:pt x="0" y="114157"/>
                </a:lnTo>
                <a:cubicBezTo>
                  <a:pt x="0" y="126772"/>
                  <a:pt x="10217" y="136989"/>
                  <a:pt x="22831" y="136989"/>
                </a:cubicBezTo>
                <a:lnTo>
                  <a:pt x="136989" y="136989"/>
                </a:lnTo>
                <a:cubicBezTo>
                  <a:pt x="142040" y="136989"/>
                  <a:pt x="146121" y="132908"/>
                  <a:pt x="146121" y="127856"/>
                </a:cubicBezTo>
                <a:cubicBezTo>
                  <a:pt x="146121" y="122805"/>
                  <a:pt x="142040" y="118724"/>
                  <a:pt x="136989" y="118724"/>
                </a:cubicBezTo>
                <a:lnTo>
                  <a:pt x="22831" y="118724"/>
                </a:lnTo>
                <a:cubicBezTo>
                  <a:pt x="20320" y="118724"/>
                  <a:pt x="18265" y="116669"/>
                  <a:pt x="18265" y="114157"/>
                </a:cubicBezTo>
                <a:lnTo>
                  <a:pt x="18265" y="18265"/>
                </a:lnTo>
                <a:close/>
                <a:moveTo>
                  <a:pt x="134306" y="42980"/>
                </a:moveTo>
                <a:cubicBezTo>
                  <a:pt x="137873" y="39413"/>
                  <a:pt x="137873" y="33619"/>
                  <a:pt x="134306" y="30052"/>
                </a:cubicBezTo>
                <a:cubicBezTo>
                  <a:pt x="130739" y="26484"/>
                  <a:pt x="124945" y="26484"/>
                  <a:pt x="121378" y="30052"/>
                </a:cubicBezTo>
                <a:lnTo>
                  <a:pt x="91326" y="60132"/>
                </a:lnTo>
                <a:lnTo>
                  <a:pt x="74944" y="43779"/>
                </a:lnTo>
                <a:cubicBezTo>
                  <a:pt x="71377" y="40212"/>
                  <a:pt x="65583" y="40212"/>
                  <a:pt x="62016" y="43779"/>
                </a:cubicBezTo>
                <a:lnTo>
                  <a:pt x="34618" y="71177"/>
                </a:lnTo>
                <a:cubicBezTo>
                  <a:pt x="31051" y="74744"/>
                  <a:pt x="31051" y="80538"/>
                  <a:pt x="34618" y="84105"/>
                </a:cubicBezTo>
                <a:cubicBezTo>
                  <a:pt x="38186" y="87673"/>
                  <a:pt x="43979" y="87673"/>
                  <a:pt x="47547" y="84105"/>
                </a:cubicBezTo>
                <a:lnTo>
                  <a:pt x="68494" y="63158"/>
                </a:lnTo>
                <a:lnTo>
                  <a:pt x="84876" y="79539"/>
                </a:lnTo>
                <a:cubicBezTo>
                  <a:pt x="88443" y="83107"/>
                  <a:pt x="94237" y="83107"/>
                  <a:pt x="97804" y="79539"/>
                </a:cubicBezTo>
                <a:lnTo>
                  <a:pt x="134335" y="43009"/>
                </a:ln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34" name="Text 32"/>
          <p:cNvSpPr/>
          <p:nvPr/>
        </p:nvSpPr>
        <p:spPr>
          <a:xfrm>
            <a:off x="957095" y="5611059"/>
            <a:ext cx="4529762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LR Scheduling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57095" y="5866771"/>
            <a:ext cx="4529762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ReduceLROnPlateau reduces LR by 0.1× when validation loss plateaus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55261" y="6232075"/>
            <a:ext cx="292243" cy="292243"/>
          </a:xfrm>
          <a:custGeom>
            <a:avLst/>
            <a:gdLst/>
            <a:ahLst/>
            <a:cxnLst/>
            <a:rect l="l" t="t" r="r" b="b"/>
            <a:pathLst>
              <a:path w="292243" h="292243">
                <a:moveTo>
                  <a:pt x="73061" y="0"/>
                </a:moveTo>
                <a:lnTo>
                  <a:pt x="219182" y="0"/>
                </a:lnTo>
                <a:cubicBezTo>
                  <a:pt x="259505" y="0"/>
                  <a:pt x="292243" y="32737"/>
                  <a:pt x="292243" y="73061"/>
                </a:cubicBezTo>
                <a:lnTo>
                  <a:pt x="292243" y="219182"/>
                </a:lnTo>
                <a:cubicBezTo>
                  <a:pt x="292243" y="259505"/>
                  <a:pt x="259505" y="292243"/>
                  <a:pt x="219182" y="292243"/>
                </a:cubicBezTo>
                <a:lnTo>
                  <a:pt x="73061" y="292243"/>
                </a:lnTo>
                <a:cubicBezTo>
                  <a:pt x="32737" y="292243"/>
                  <a:pt x="0" y="259505"/>
                  <a:pt x="0" y="219182"/>
                </a:cubicBezTo>
                <a:lnTo>
                  <a:pt x="0" y="73061"/>
                </a:lnTo>
                <a:cubicBezTo>
                  <a:pt x="0" y="32737"/>
                  <a:pt x="32737" y="0"/>
                  <a:pt x="73061" y="0"/>
                </a:cubicBezTo>
                <a:close/>
              </a:path>
            </a:pathLst>
          </a:custGeom>
          <a:solidFill>
            <a:srgbClr val="6C757D">
              <a:alpha val="1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28322" y="6305135"/>
            <a:ext cx="146121" cy="146121"/>
          </a:xfrm>
          <a:custGeom>
            <a:avLst/>
            <a:gdLst/>
            <a:ahLst/>
            <a:cxnLst/>
            <a:rect l="l" t="t" r="r" b="b"/>
            <a:pathLst>
              <a:path w="146121" h="146121">
                <a:moveTo>
                  <a:pt x="115242" y="9818"/>
                </a:moveTo>
                <a:cubicBezTo>
                  <a:pt x="118667" y="8391"/>
                  <a:pt x="122576" y="9190"/>
                  <a:pt x="125202" y="11787"/>
                </a:cubicBezTo>
                <a:lnTo>
                  <a:pt x="143467" y="30052"/>
                </a:lnTo>
                <a:cubicBezTo>
                  <a:pt x="145180" y="31764"/>
                  <a:pt x="146150" y="34076"/>
                  <a:pt x="146150" y="36502"/>
                </a:cubicBezTo>
                <a:cubicBezTo>
                  <a:pt x="146150" y="38928"/>
                  <a:pt x="145180" y="41239"/>
                  <a:pt x="143467" y="42952"/>
                </a:cubicBezTo>
                <a:lnTo>
                  <a:pt x="125202" y="61217"/>
                </a:lnTo>
                <a:cubicBezTo>
                  <a:pt x="122576" y="63842"/>
                  <a:pt x="118667" y="64613"/>
                  <a:pt x="115242" y="63186"/>
                </a:cubicBezTo>
                <a:cubicBezTo>
                  <a:pt x="111817" y="61759"/>
                  <a:pt x="109591" y="58477"/>
                  <a:pt x="109591" y="54796"/>
                </a:cubicBezTo>
                <a:lnTo>
                  <a:pt x="109591" y="45663"/>
                </a:lnTo>
                <a:lnTo>
                  <a:pt x="100458" y="45663"/>
                </a:lnTo>
                <a:cubicBezTo>
                  <a:pt x="97576" y="45663"/>
                  <a:pt x="94865" y="47004"/>
                  <a:pt x="93152" y="49316"/>
                </a:cubicBezTo>
                <a:lnTo>
                  <a:pt x="83906" y="61645"/>
                </a:lnTo>
                <a:lnTo>
                  <a:pt x="72490" y="46433"/>
                </a:lnTo>
                <a:lnTo>
                  <a:pt x="78540" y="38357"/>
                </a:lnTo>
                <a:cubicBezTo>
                  <a:pt x="83706" y="31450"/>
                  <a:pt x="91840" y="27398"/>
                  <a:pt x="100458" y="27398"/>
                </a:cubicBezTo>
                <a:lnTo>
                  <a:pt x="109591" y="27398"/>
                </a:lnTo>
                <a:lnTo>
                  <a:pt x="109591" y="18265"/>
                </a:lnTo>
                <a:cubicBezTo>
                  <a:pt x="109591" y="14584"/>
                  <a:pt x="111817" y="11244"/>
                  <a:pt x="115242" y="9818"/>
                </a:cubicBezTo>
                <a:close/>
                <a:moveTo>
                  <a:pt x="43951" y="84476"/>
                </a:moveTo>
                <a:lnTo>
                  <a:pt x="55366" y="99688"/>
                </a:lnTo>
                <a:lnTo>
                  <a:pt x="49316" y="107764"/>
                </a:lnTo>
                <a:cubicBezTo>
                  <a:pt x="44150" y="114671"/>
                  <a:pt x="36017" y="118724"/>
                  <a:pt x="27398" y="118724"/>
                </a:cubicBezTo>
                <a:lnTo>
                  <a:pt x="9133" y="118724"/>
                </a:lnTo>
                <a:cubicBezTo>
                  <a:pt x="4081" y="118724"/>
                  <a:pt x="0" y="114642"/>
                  <a:pt x="0" y="109591"/>
                </a:cubicBezTo>
                <a:cubicBezTo>
                  <a:pt x="0" y="104540"/>
                  <a:pt x="4081" y="100458"/>
                  <a:pt x="9133" y="100458"/>
                </a:cubicBezTo>
                <a:lnTo>
                  <a:pt x="27398" y="100458"/>
                </a:lnTo>
                <a:cubicBezTo>
                  <a:pt x="30280" y="100458"/>
                  <a:pt x="32991" y="99117"/>
                  <a:pt x="34704" y="96805"/>
                </a:cubicBezTo>
                <a:lnTo>
                  <a:pt x="43951" y="84476"/>
                </a:lnTo>
                <a:close/>
                <a:moveTo>
                  <a:pt x="125173" y="134306"/>
                </a:moveTo>
                <a:cubicBezTo>
                  <a:pt x="122548" y="136932"/>
                  <a:pt x="118638" y="137702"/>
                  <a:pt x="115213" y="136275"/>
                </a:cubicBezTo>
                <a:cubicBezTo>
                  <a:pt x="111789" y="134848"/>
                  <a:pt x="109591" y="131538"/>
                  <a:pt x="109591" y="127856"/>
                </a:cubicBezTo>
                <a:lnTo>
                  <a:pt x="109591" y="118724"/>
                </a:lnTo>
                <a:lnTo>
                  <a:pt x="100458" y="118724"/>
                </a:lnTo>
                <a:cubicBezTo>
                  <a:pt x="91840" y="118724"/>
                  <a:pt x="83706" y="114671"/>
                  <a:pt x="78540" y="107764"/>
                </a:cubicBezTo>
                <a:lnTo>
                  <a:pt x="34704" y="49316"/>
                </a:lnTo>
                <a:cubicBezTo>
                  <a:pt x="32991" y="47004"/>
                  <a:pt x="30280" y="45663"/>
                  <a:pt x="27398" y="45663"/>
                </a:cubicBezTo>
                <a:lnTo>
                  <a:pt x="9133" y="45663"/>
                </a:lnTo>
                <a:cubicBezTo>
                  <a:pt x="4081" y="45663"/>
                  <a:pt x="0" y="41582"/>
                  <a:pt x="0" y="36530"/>
                </a:cubicBezTo>
                <a:cubicBezTo>
                  <a:pt x="0" y="31479"/>
                  <a:pt x="4081" y="27398"/>
                  <a:pt x="9133" y="27398"/>
                </a:cubicBezTo>
                <a:lnTo>
                  <a:pt x="27398" y="27398"/>
                </a:lnTo>
                <a:cubicBezTo>
                  <a:pt x="36017" y="27398"/>
                  <a:pt x="44150" y="31450"/>
                  <a:pt x="49316" y="38357"/>
                </a:cubicBezTo>
                <a:lnTo>
                  <a:pt x="93152" y="96805"/>
                </a:lnTo>
                <a:cubicBezTo>
                  <a:pt x="94865" y="99117"/>
                  <a:pt x="97576" y="100458"/>
                  <a:pt x="100458" y="100458"/>
                </a:cubicBezTo>
                <a:lnTo>
                  <a:pt x="109591" y="100458"/>
                </a:lnTo>
                <a:lnTo>
                  <a:pt x="109591" y="91326"/>
                </a:lnTo>
                <a:cubicBezTo>
                  <a:pt x="109591" y="87644"/>
                  <a:pt x="111817" y="84305"/>
                  <a:pt x="115242" y="82878"/>
                </a:cubicBezTo>
                <a:cubicBezTo>
                  <a:pt x="118667" y="81451"/>
                  <a:pt x="122576" y="82250"/>
                  <a:pt x="125202" y="84847"/>
                </a:cubicBezTo>
                <a:lnTo>
                  <a:pt x="143467" y="103113"/>
                </a:lnTo>
                <a:cubicBezTo>
                  <a:pt x="145180" y="104825"/>
                  <a:pt x="146150" y="107137"/>
                  <a:pt x="146150" y="109562"/>
                </a:cubicBezTo>
                <a:cubicBezTo>
                  <a:pt x="146150" y="111988"/>
                  <a:pt x="145180" y="114300"/>
                  <a:pt x="143467" y="116012"/>
                </a:cubicBezTo>
                <a:lnTo>
                  <a:pt x="125202" y="134278"/>
                </a:ln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38" name="Text 36"/>
          <p:cNvSpPr/>
          <p:nvPr/>
        </p:nvSpPr>
        <p:spPr>
          <a:xfrm>
            <a:off x="957095" y="6195544"/>
            <a:ext cx="4283182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Augmentation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57095" y="6451257"/>
            <a:ext cx="4283182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Artificially expand training data diversity, improving generalization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352187" y="1205501"/>
            <a:ext cx="4474966" cy="3853951"/>
          </a:xfrm>
          <a:custGeom>
            <a:avLst/>
            <a:gdLst/>
            <a:ahLst/>
            <a:cxnLst/>
            <a:rect l="l" t="t" r="r" b="b"/>
            <a:pathLst>
              <a:path w="4474966" h="3853951">
                <a:moveTo>
                  <a:pt x="146103" y="0"/>
                </a:moveTo>
                <a:lnTo>
                  <a:pt x="4328863" y="0"/>
                </a:lnTo>
                <a:cubicBezTo>
                  <a:pt x="4409554" y="0"/>
                  <a:pt x="4474966" y="65413"/>
                  <a:pt x="4474966" y="146103"/>
                </a:cubicBezTo>
                <a:lnTo>
                  <a:pt x="4474966" y="3707847"/>
                </a:lnTo>
                <a:cubicBezTo>
                  <a:pt x="4474966" y="3788538"/>
                  <a:pt x="4409554" y="3853951"/>
                  <a:pt x="4328863" y="3853951"/>
                </a:cubicBezTo>
                <a:lnTo>
                  <a:pt x="146103" y="3853951"/>
                </a:lnTo>
                <a:cubicBezTo>
                  <a:pt x="65413" y="3853951"/>
                  <a:pt x="0" y="3788538"/>
                  <a:pt x="0" y="3707847"/>
                </a:cubicBezTo>
                <a:lnTo>
                  <a:pt x="0" y="146103"/>
                </a:lnTo>
                <a:cubicBezTo>
                  <a:pt x="0" y="65467"/>
                  <a:pt x="65467" y="0"/>
                  <a:pt x="146103" y="0"/>
                </a:cubicBezTo>
                <a:close/>
              </a:path>
            </a:pathLst>
          </a:custGeom>
          <a:gradFill flip="none" rotWithShape="1">
            <a:gsLst>
              <a:gs pos="0">
                <a:srgbClr val="0D6EFD"/>
              </a:gs>
              <a:gs pos="100000">
                <a:srgbClr val="20C997"/>
              </a:gs>
            </a:gsLst>
            <a:lin ang="2700000" scaled="1"/>
          </a:gradFill>
          <a:ln/>
        </p:spPr>
      </p:sp>
      <p:sp>
        <p:nvSpPr>
          <p:cNvPr id="41" name="Text 39"/>
          <p:cNvSpPr/>
          <p:nvPr/>
        </p:nvSpPr>
        <p:spPr>
          <a:xfrm>
            <a:off x="7534839" y="1388153"/>
            <a:ext cx="4200989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Mixed Precision Training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534839" y="1789987"/>
            <a:ext cx="4182724" cy="7123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1" dirty="0">
                <a:solidFill>
                  <a:srgbClr val="FFFFFF">
                    <a:alpha val="9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Automatic Mixed Precision (AMP) uses FP16 for compute-intensive operations while maintaining FP32 for critical accumulations.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534839" y="2648449"/>
            <a:ext cx="4109663" cy="474894"/>
          </a:xfrm>
          <a:custGeom>
            <a:avLst/>
            <a:gdLst/>
            <a:ahLst/>
            <a:cxnLst/>
            <a:rect l="l" t="t" r="r" b="b"/>
            <a:pathLst>
              <a:path w="4109663" h="474894">
                <a:moveTo>
                  <a:pt x="109591" y="0"/>
                </a:moveTo>
                <a:lnTo>
                  <a:pt x="4000072" y="0"/>
                </a:lnTo>
                <a:cubicBezTo>
                  <a:pt x="4060597" y="0"/>
                  <a:pt x="4109663" y="49066"/>
                  <a:pt x="4109663" y="109591"/>
                </a:cubicBezTo>
                <a:lnTo>
                  <a:pt x="4109663" y="365303"/>
                </a:lnTo>
                <a:cubicBezTo>
                  <a:pt x="4109663" y="425829"/>
                  <a:pt x="4060597" y="474894"/>
                  <a:pt x="4000072" y="474894"/>
                </a:cubicBezTo>
                <a:lnTo>
                  <a:pt x="109591" y="474894"/>
                </a:lnTo>
                <a:cubicBezTo>
                  <a:pt x="49106" y="474894"/>
                  <a:pt x="0" y="425788"/>
                  <a:pt x="0" y="365303"/>
                </a:cubicBezTo>
                <a:lnTo>
                  <a:pt x="0" y="109591"/>
                </a:lnTo>
                <a:cubicBezTo>
                  <a:pt x="0" y="49066"/>
                  <a:pt x="49066" y="0"/>
                  <a:pt x="10959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7644430" y="2776306"/>
            <a:ext cx="1296827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Memory Reduction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072003" y="2758040"/>
            <a:ext cx="557088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~50%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534839" y="3232935"/>
            <a:ext cx="4109663" cy="474894"/>
          </a:xfrm>
          <a:custGeom>
            <a:avLst/>
            <a:gdLst/>
            <a:ahLst/>
            <a:cxnLst/>
            <a:rect l="l" t="t" r="r" b="b"/>
            <a:pathLst>
              <a:path w="4109663" h="474894">
                <a:moveTo>
                  <a:pt x="109591" y="0"/>
                </a:moveTo>
                <a:lnTo>
                  <a:pt x="4000072" y="0"/>
                </a:lnTo>
                <a:cubicBezTo>
                  <a:pt x="4060597" y="0"/>
                  <a:pt x="4109663" y="49066"/>
                  <a:pt x="4109663" y="109591"/>
                </a:cubicBezTo>
                <a:lnTo>
                  <a:pt x="4109663" y="365303"/>
                </a:lnTo>
                <a:cubicBezTo>
                  <a:pt x="4109663" y="425829"/>
                  <a:pt x="4060597" y="474894"/>
                  <a:pt x="4000072" y="474894"/>
                </a:cubicBezTo>
                <a:lnTo>
                  <a:pt x="109591" y="474894"/>
                </a:lnTo>
                <a:cubicBezTo>
                  <a:pt x="49106" y="474894"/>
                  <a:pt x="0" y="425788"/>
                  <a:pt x="0" y="365303"/>
                </a:cubicBezTo>
                <a:lnTo>
                  <a:pt x="0" y="109591"/>
                </a:lnTo>
                <a:cubicBezTo>
                  <a:pt x="0" y="49066"/>
                  <a:pt x="49066" y="0"/>
                  <a:pt x="10959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7644430" y="3360791"/>
            <a:ext cx="1205501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 Speedup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1050656" y="3342526"/>
            <a:ext cx="575353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~2-3×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534839" y="3817420"/>
            <a:ext cx="4109663" cy="474894"/>
          </a:xfrm>
          <a:custGeom>
            <a:avLst/>
            <a:gdLst/>
            <a:ahLst/>
            <a:cxnLst/>
            <a:rect l="l" t="t" r="r" b="b"/>
            <a:pathLst>
              <a:path w="4109663" h="474894">
                <a:moveTo>
                  <a:pt x="109591" y="0"/>
                </a:moveTo>
                <a:lnTo>
                  <a:pt x="4000072" y="0"/>
                </a:lnTo>
                <a:cubicBezTo>
                  <a:pt x="4060597" y="0"/>
                  <a:pt x="4109663" y="49066"/>
                  <a:pt x="4109663" y="109591"/>
                </a:cubicBezTo>
                <a:lnTo>
                  <a:pt x="4109663" y="365303"/>
                </a:lnTo>
                <a:cubicBezTo>
                  <a:pt x="4109663" y="425829"/>
                  <a:pt x="4060597" y="474894"/>
                  <a:pt x="4000072" y="474894"/>
                </a:cubicBezTo>
                <a:lnTo>
                  <a:pt x="109591" y="474894"/>
                </a:lnTo>
                <a:cubicBezTo>
                  <a:pt x="49106" y="474894"/>
                  <a:pt x="0" y="425788"/>
                  <a:pt x="0" y="365303"/>
                </a:cubicBezTo>
                <a:lnTo>
                  <a:pt x="0" y="109591"/>
                </a:lnTo>
                <a:cubicBezTo>
                  <a:pt x="0" y="49066"/>
                  <a:pt x="49066" y="0"/>
                  <a:pt x="10959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7644430" y="3945276"/>
            <a:ext cx="1287694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Numerical Stability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633297" y="3927011"/>
            <a:ext cx="995452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Maintained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355840" y="5205574"/>
            <a:ext cx="4464007" cy="1651171"/>
          </a:xfrm>
          <a:custGeom>
            <a:avLst/>
            <a:gdLst/>
            <a:ahLst/>
            <a:cxnLst/>
            <a:rect l="l" t="t" r="r" b="b"/>
            <a:pathLst>
              <a:path w="4464007" h="1651171">
                <a:moveTo>
                  <a:pt x="146129" y="0"/>
                </a:moveTo>
                <a:lnTo>
                  <a:pt x="4317879" y="0"/>
                </a:lnTo>
                <a:cubicBezTo>
                  <a:pt x="4398583" y="0"/>
                  <a:pt x="4464007" y="65424"/>
                  <a:pt x="4464007" y="146129"/>
                </a:cubicBezTo>
                <a:lnTo>
                  <a:pt x="4464007" y="1505043"/>
                </a:lnTo>
                <a:cubicBezTo>
                  <a:pt x="4464007" y="1585747"/>
                  <a:pt x="4398583" y="1651171"/>
                  <a:pt x="4317879" y="1651171"/>
                </a:cubicBezTo>
                <a:lnTo>
                  <a:pt x="146129" y="1651171"/>
                </a:lnTo>
                <a:cubicBezTo>
                  <a:pt x="65424" y="1651171"/>
                  <a:pt x="0" y="1585747"/>
                  <a:pt x="0" y="1505043"/>
                </a:cubicBezTo>
                <a:lnTo>
                  <a:pt x="0" y="146129"/>
                </a:lnTo>
                <a:cubicBezTo>
                  <a:pt x="0" y="65424"/>
                  <a:pt x="65424" y="0"/>
                  <a:pt x="14612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7398" dist="913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3" name="Text 51"/>
          <p:cNvSpPr/>
          <p:nvPr/>
        </p:nvSpPr>
        <p:spPr>
          <a:xfrm>
            <a:off x="7542145" y="5391877"/>
            <a:ext cx="4173591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Training Monitoring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542145" y="5775445"/>
            <a:ext cx="968054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Loss Tracking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0876337" y="5757180"/>
            <a:ext cx="758004" cy="255712"/>
          </a:xfrm>
          <a:custGeom>
            <a:avLst/>
            <a:gdLst/>
            <a:ahLst/>
            <a:cxnLst/>
            <a:rect l="l" t="t" r="r" b="b"/>
            <a:pathLst>
              <a:path w="758004" h="255712">
                <a:moveTo>
                  <a:pt x="127856" y="0"/>
                </a:moveTo>
                <a:lnTo>
                  <a:pt x="630148" y="0"/>
                </a:lnTo>
                <a:cubicBezTo>
                  <a:pt x="700761" y="0"/>
                  <a:pt x="758004" y="57243"/>
                  <a:pt x="758004" y="127856"/>
                </a:cubicBezTo>
                <a:lnTo>
                  <a:pt x="758004" y="127856"/>
                </a:lnTo>
                <a:cubicBezTo>
                  <a:pt x="758004" y="198469"/>
                  <a:pt x="700761" y="255712"/>
                  <a:pt x="630148" y="255712"/>
                </a:cubicBezTo>
                <a:lnTo>
                  <a:pt x="127856" y="255712"/>
                </a:lnTo>
                <a:cubicBezTo>
                  <a:pt x="57290" y="255712"/>
                  <a:pt x="0" y="198422"/>
                  <a:pt x="0" y="127856"/>
                </a:cubicBezTo>
                <a:lnTo>
                  <a:pt x="0" y="127856"/>
                </a:lnTo>
                <a:cubicBezTo>
                  <a:pt x="0" y="57290"/>
                  <a:pt x="57290" y="0"/>
                  <a:pt x="127856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10876337" y="5757180"/>
            <a:ext cx="821933" cy="255712"/>
          </a:xfrm>
          <a:prstGeom prst="rect">
            <a:avLst/>
          </a:prstGeom>
          <a:noFill/>
          <a:ln/>
        </p:spPr>
        <p:txBody>
          <a:bodyPr wrap="square" lIns="109591" tIns="36530" rIns="109591" bIns="36530" rtlCol="0" anchor="ctr"/>
          <a:lstStyle/>
          <a:p>
            <a:pPr>
              <a:lnSpc>
                <a:spcPct val="120000"/>
              </a:lnSpc>
            </a:pPr>
            <a:r>
              <a:rPr lang="en-US" sz="1007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 Batch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7542145" y="6104218"/>
            <a:ext cx="721474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0844259" y="6085953"/>
            <a:ext cx="794535" cy="255712"/>
          </a:xfrm>
          <a:custGeom>
            <a:avLst/>
            <a:gdLst/>
            <a:ahLst/>
            <a:cxnLst/>
            <a:rect l="l" t="t" r="r" b="b"/>
            <a:pathLst>
              <a:path w="794535" h="255712">
                <a:moveTo>
                  <a:pt x="127856" y="0"/>
                </a:moveTo>
                <a:lnTo>
                  <a:pt x="666679" y="0"/>
                </a:lnTo>
                <a:cubicBezTo>
                  <a:pt x="737292" y="0"/>
                  <a:pt x="794535" y="57243"/>
                  <a:pt x="794535" y="127856"/>
                </a:cubicBezTo>
                <a:lnTo>
                  <a:pt x="794535" y="127856"/>
                </a:lnTo>
                <a:cubicBezTo>
                  <a:pt x="794535" y="198469"/>
                  <a:pt x="737292" y="255712"/>
                  <a:pt x="666679" y="255712"/>
                </a:cubicBezTo>
                <a:lnTo>
                  <a:pt x="127856" y="255712"/>
                </a:lnTo>
                <a:cubicBezTo>
                  <a:pt x="57290" y="255712"/>
                  <a:pt x="0" y="198422"/>
                  <a:pt x="0" y="127856"/>
                </a:cubicBezTo>
                <a:lnTo>
                  <a:pt x="0" y="127856"/>
                </a:lnTo>
                <a:cubicBezTo>
                  <a:pt x="0" y="57290"/>
                  <a:pt x="57290" y="0"/>
                  <a:pt x="127856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59" name="Text 57"/>
          <p:cNvSpPr/>
          <p:nvPr/>
        </p:nvSpPr>
        <p:spPr>
          <a:xfrm>
            <a:off x="10844259" y="6085953"/>
            <a:ext cx="858463" cy="255712"/>
          </a:xfrm>
          <a:prstGeom prst="rect">
            <a:avLst/>
          </a:prstGeom>
          <a:noFill/>
          <a:ln/>
        </p:spPr>
        <p:txBody>
          <a:bodyPr wrap="square" lIns="109591" tIns="36530" rIns="109591" bIns="36530" rtlCol="0" anchor="ctr"/>
          <a:lstStyle/>
          <a:p>
            <a:pPr>
              <a:lnSpc>
                <a:spcPct val="120000"/>
              </a:lnSpc>
            </a:pPr>
            <a:r>
              <a:rPr lang="en-US" sz="1007" dirty="0">
                <a:solidFill>
                  <a:srgbClr val="20C99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 Epoch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7542145" y="6432991"/>
            <a:ext cx="1013717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Checkpointing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0878849" y="6414726"/>
            <a:ext cx="758004" cy="255712"/>
          </a:xfrm>
          <a:custGeom>
            <a:avLst/>
            <a:gdLst/>
            <a:ahLst/>
            <a:cxnLst/>
            <a:rect l="l" t="t" r="r" b="b"/>
            <a:pathLst>
              <a:path w="758004" h="255712">
                <a:moveTo>
                  <a:pt x="127856" y="0"/>
                </a:moveTo>
                <a:lnTo>
                  <a:pt x="630148" y="0"/>
                </a:lnTo>
                <a:cubicBezTo>
                  <a:pt x="700761" y="0"/>
                  <a:pt x="758004" y="57243"/>
                  <a:pt x="758004" y="127856"/>
                </a:cubicBezTo>
                <a:lnTo>
                  <a:pt x="758004" y="127856"/>
                </a:lnTo>
                <a:cubicBezTo>
                  <a:pt x="758004" y="198469"/>
                  <a:pt x="700761" y="255712"/>
                  <a:pt x="630148" y="255712"/>
                </a:cubicBezTo>
                <a:lnTo>
                  <a:pt x="127856" y="255712"/>
                </a:lnTo>
                <a:cubicBezTo>
                  <a:pt x="57290" y="255712"/>
                  <a:pt x="0" y="198422"/>
                  <a:pt x="0" y="127856"/>
                </a:cubicBezTo>
                <a:lnTo>
                  <a:pt x="0" y="127856"/>
                </a:lnTo>
                <a:cubicBezTo>
                  <a:pt x="0" y="57290"/>
                  <a:pt x="57290" y="0"/>
                  <a:pt x="127856" y="0"/>
                </a:cubicBezTo>
                <a:close/>
              </a:path>
            </a:pathLst>
          </a:custGeom>
          <a:solidFill>
            <a:srgbClr val="6C757D">
              <a:alpha val="10196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10878849" y="6414726"/>
            <a:ext cx="821933" cy="255712"/>
          </a:xfrm>
          <a:prstGeom prst="rect">
            <a:avLst/>
          </a:prstGeom>
          <a:noFill/>
          <a:ln/>
        </p:spPr>
        <p:txBody>
          <a:bodyPr wrap="square" lIns="109591" tIns="36530" rIns="109591" bIns="36530" rtlCol="0" anchor="ctr"/>
          <a:lstStyle/>
          <a:p>
            <a:pPr>
              <a:lnSpc>
                <a:spcPct val="120000"/>
              </a:lnSpc>
            </a:pPr>
            <a:r>
              <a:rPr lang="en-US" sz="1007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Best Only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494182d6a6ad694019faa950158c4f0b9ccf2fed.jpg"/>
          <p:cNvPicPr>
            <a:picLocks noChangeAspect="1"/>
          </p:cNvPicPr>
          <p:nvPr/>
        </p:nvPicPr>
        <p:blipFill>
          <a:blip r:embed="rId3">
            <a:alphaModFix amt="10000"/>
          </a:blip>
          <a:srcRect t="741" b="74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D6EFD">
                  <a:alpha val="5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20C997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kern="0" spc="50" dirty="0">
                <a:solidFill>
                  <a:srgbClr val="0D6EF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 &amp; FUTURE DIRECTIONS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Outcomes &amp; Roadmap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20675" y="1019175"/>
            <a:ext cx="5689600" cy="2101850"/>
          </a:xfrm>
          <a:custGeom>
            <a:avLst/>
            <a:gdLst/>
            <a:ahLst/>
            <a:cxnLst/>
            <a:rect l="l" t="t" r="r" b="b"/>
            <a:pathLst>
              <a:path w="5689600" h="2101850">
                <a:moveTo>
                  <a:pt x="126994" y="0"/>
                </a:moveTo>
                <a:lnTo>
                  <a:pt x="5562606" y="0"/>
                </a:lnTo>
                <a:cubicBezTo>
                  <a:pt x="5632743" y="0"/>
                  <a:pt x="5689600" y="56857"/>
                  <a:pt x="5689600" y="126994"/>
                </a:cubicBezTo>
                <a:lnTo>
                  <a:pt x="5689600" y="1974856"/>
                </a:lnTo>
                <a:cubicBezTo>
                  <a:pt x="5689600" y="2044993"/>
                  <a:pt x="5632743" y="2101850"/>
                  <a:pt x="5562606" y="2101850"/>
                </a:cubicBezTo>
                <a:lnTo>
                  <a:pt x="126994" y="2101850"/>
                </a:lnTo>
                <a:cubicBezTo>
                  <a:pt x="56857" y="2101850"/>
                  <a:pt x="0" y="2044993"/>
                  <a:pt x="0" y="1974856"/>
                </a:cubicBezTo>
                <a:lnTo>
                  <a:pt x="0" y="126994"/>
                </a:lnTo>
                <a:cubicBezTo>
                  <a:pt x="0" y="56904"/>
                  <a:pt x="56904" y="0"/>
                  <a:pt x="12699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3813" dist="793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Shape 4"/>
          <p:cNvSpPr/>
          <p:nvPr/>
        </p:nvSpPr>
        <p:spPr>
          <a:xfrm>
            <a:off x="502444" y="1212852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44741" y="0"/>
                </a:moveTo>
                <a:lnTo>
                  <a:pt x="114195" y="0"/>
                </a:lnTo>
                <a:cubicBezTo>
                  <a:pt x="122411" y="0"/>
                  <a:pt x="129108" y="6759"/>
                  <a:pt x="128798" y="14945"/>
                </a:cubicBezTo>
                <a:cubicBezTo>
                  <a:pt x="128736" y="16588"/>
                  <a:pt x="128674" y="18231"/>
                  <a:pt x="128581" y="19844"/>
                </a:cubicBezTo>
                <a:lnTo>
                  <a:pt x="143960" y="19844"/>
                </a:lnTo>
                <a:cubicBezTo>
                  <a:pt x="152053" y="19844"/>
                  <a:pt x="159184" y="26541"/>
                  <a:pt x="158564" y="35285"/>
                </a:cubicBezTo>
                <a:cubicBezTo>
                  <a:pt x="156239" y="67438"/>
                  <a:pt x="139805" y="85111"/>
                  <a:pt x="121977" y="94351"/>
                </a:cubicBezTo>
                <a:cubicBezTo>
                  <a:pt x="117078" y="96893"/>
                  <a:pt x="112086" y="98785"/>
                  <a:pt x="107342" y="100180"/>
                </a:cubicBezTo>
                <a:cubicBezTo>
                  <a:pt x="101079" y="109048"/>
                  <a:pt x="94568" y="113729"/>
                  <a:pt x="89390" y="116241"/>
                </a:cubicBezTo>
                <a:lnTo>
                  <a:pt x="89390" y="138906"/>
                </a:lnTo>
                <a:lnTo>
                  <a:pt x="109234" y="138906"/>
                </a:lnTo>
                <a:cubicBezTo>
                  <a:pt x="114722" y="138906"/>
                  <a:pt x="119156" y="143340"/>
                  <a:pt x="119156" y="148828"/>
                </a:cubicBezTo>
                <a:cubicBezTo>
                  <a:pt x="119156" y="154316"/>
                  <a:pt x="114722" y="158750"/>
                  <a:pt x="109234" y="158750"/>
                </a:cubicBezTo>
                <a:lnTo>
                  <a:pt x="49702" y="158750"/>
                </a:lnTo>
                <a:cubicBezTo>
                  <a:pt x="44214" y="158750"/>
                  <a:pt x="39781" y="154316"/>
                  <a:pt x="39781" y="148828"/>
                </a:cubicBezTo>
                <a:cubicBezTo>
                  <a:pt x="39781" y="143340"/>
                  <a:pt x="44214" y="138906"/>
                  <a:pt x="49702" y="138906"/>
                </a:cubicBezTo>
                <a:lnTo>
                  <a:pt x="69546" y="138906"/>
                </a:lnTo>
                <a:lnTo>
                  <a:pt x="69546" y="116241"/>
                </a:lnTo>
                <a:cubicBezTo>
                  <a:pt x="64585" y="113854"/>
                  <a:pt x="58415" y="109420"/>
                  <a:pt x="52400" y="101265"/>
                </a:cubicBezTo>
                <a:cubicBezTo>
                  <a:pt x="46695" y="99777"/>
                  <a:pt x="40494" y="97513"/>
                  <a:pt x="34448" y="94103"/>
                </a:cubicBezTo>
                <a:cubicBezTo>
                  <a:pt x="17673" y="84708"/>
                  <a:pt x="2542" y="67004"/>
                  <a:pt x="372" y="35223"/>
                </a:cubicBezTo>
                <a:cubicBezTo>
                  <a:pt x="-217" y="26510"/>
                  <a:pt x="6883" y="19813"/>
                  <a:pt x="14976" y="19813"/>
                </a:cubicBezTo>
                <a:lnTo>
                  <a:pt x="30355" y="19813"/>
                </a:lnTo>
                <a:cubicBezTo>
                  <a:pt x="30262" y="18200"/>
                  <a:pt x="30200" y="16588"/>
                  <a:pt x="30138" y="14914"/>
                </a:cubicBezTo>
                <a:cubicBezTo>
                  <a:pt x="29828" y="6697"/>
                  <a:pt x="36525" y="-31"/>
                  <a:pt x="44741" y="-31"/>
                </a:cubicBezTo>
                <a:close/>
                <a:moveTo>
                  <a:pt x="31471" y="34727"/>
                </a:moveTo>
                <a:lnTo>
                  <a:pt x="15224" y="34727"/>
                </a:lnTo>
                <a:cubicBezTo>
                  <a:pt x="17146" y="60989"/>
                  <a:pt x="29208" y="74135"/>
                  <a:pt x="41641" y="81111"/>
                </a:cubicBezTo>
                <a:cubicBezTo>
                  <a:pt x="37176" y="69546"/>
                  <a:pt x="33486" y="54446"/>
                  <a:pt x="31471" y="34727"/>
                </a:cubicBezTo>
                <a:close/>
                <a:moveTo>
                  <a:pt x="117822" y="79623"/>
                </a:moveTo>
                <a:cubicBezTo>
                  <a:pt x="130380" y="72244"/>
                  <a:pt x="141728" y="59128"/>
                  <a:pt x="143650" y="34727"/>
                </a:cubicBezTo>
                <a:lnTo>
                  <a:pt x="127434" y="34727"/>
                </a:lnTo>
                <a:cubicBezTo>
                  <a:pt x="125512" y="53609"/>
                  <a:pt x="122039" y="68275"/>
                  <a:pt x="117822" y="79623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8" name="Text 5"/>
          <p:cNvSpPr/>
          <p:nvPr/>
        </p:nvSpPr>
        <p:spPr>
          <a:xfrm>
            <a:off x="681037" y="1181102"/>
            <a:ext cx="5246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Achievements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82600" y="153035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0"/>
                </a:moveTo>
                <a:lnTo>
                  <a:pt x="190500" y="0"/>
                </a:lnTo>
                <a:cubicBezTo>
                  <a:pt x="225547" y="0"/>
                  <a:pt x="254000" y="28453"/>
                  <a:pt x="254000" y="63500"/>
                </a:cubicBezTo>
                <a:lnTo>
                  <a:pt x="254000" y="190500"/>
                </a:lnTo>
                <a:cubicBezTo>
                  <a:pt x="254000" y="225547"/>
                  <a:pt x="225547" y="254000"/>
                  <a:pt x="190500" y="254000"/>
                </a:cubicBezTo>
                <a:lnTo>
                  <a:pt x="63500" y="254000"/>
                </a:lnTo>
                <a:cubicBezTo>
                  <a:pt x="28453" y="254000"/>
                  <a:pt x="0" y="225547"/>
                  <a:pt x="0" y="190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54038" y="159385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11" name="Text 8"/>
          <p:cNvSpPr/>
          <p:nvPr/>
        </p:nvSpPr>
        <p:spPr>
          <a:xfrm>
            <a:off x="831850" y="1530352"/>
            <a:ext cx="479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Clinical-Grade Accuracy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31850" y="1752602"/>
            <a:ext cx="479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Achieved 95.8% accuracy on BCN 20k dataset, surpassing many existing approaches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82600" y="203835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0"/>
                </a:moveTo>
                <a:lnTo>
                  <a:pt x="190500" y="0"/>
                </a:lnTo>
                <a:cubicBezTo>
                  <a:pt x="225547" y="0"/>
                  <a:pt x="254000" y="28453"/>
                  <a:pt x="254000" y="63500"/>
                </a:cubicBezTo>
                <a:lnTo>
                  <a:pt x="254000" y="190500"/>
                </a:lnTo>
                <a:cubicBezTo>
                  <a:pt x="254000" y="225547"/>
                  <a:pt x="225547" y="254000"/>
                  <a:pt x="190500" y="254000"/>
                </a:cubicBezTo>
                <a:lnTo>
                  <a:pt x="63500" y="254000"/>
                </a:lnTo>
                <a:cubicBezTo>
                  <a:pt x="28453" y="254000"/>
                  <a:pt x="0" y="225547"/>
                  <a:pt x="0" y="190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554038" y="210185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15" name="Text 12"/>
          <p:cNvSpPr/>
          <p:nvPr/>
        </p:nvSpPr>
        <p:spPr>
          <a:xfrm>
            <a:off x="831850" y="2038352"/>
            <a:ext cx="423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Robust Architecture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31850" y="2260602"/>
            <a:ext cx="423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ConvNeXt-Tiny with 28M parameters balances performance and efficiency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82600" y="254635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0"/>
                </a:moveTo>
                <a:lnTo>
                  <a:pt x="190500" y="0"/>
                </a:lnTo>
                <a:cubicBezTo>
                  <a:pt x="225547" y="0"/>
                  <a:pt x="254000" y="28453"/>
                  <a:pt x="254000" y="63500"/>
                </a:cubicBezTo>
                <a:lnTo>
                  <a:pt x="254000" y="190500"/>
                </a:lnTo>
                <a:cubicBezTo>
                  <a:pt x="254000" y="225547"/>
                  <a:pt x="225547" y="254000"/>
                  <a:pt x="190500" y="254000"/>
                </a:cubicBezTo>
                <a:lnTo>
                  <a:pt x="63500" y="254000"/>
                </a:lnTo>
                <a:cubicBezTo>
                  <a:pt x="28453" y="254000"/>
                  <a:pt x="0" y="225547"/>
                  <a:pt x="0" y="190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554038" y="260985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19" name="Text 16"/>
          <p:cNvSpPr/>
          <p:nvPr/>
        </p:nvSpPr>
        <p:spPr>
          <a:xfrm>
            <a:off x="831850" y="2546352"/>
            <a:ext cx="4135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Clinician-Friendly Interface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31850" y="2768602"/>
            <a:ext cx="4135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Web-based frontend enables seamless integration into clinical workflows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317500" y="3251201"/>
            <a:ext cx="5699125" cy="2968625"/>
          </a:xfrm>
          <a:custGeom>
            <a:avLst/>
            <a:gdLst/>
            <a:ahLst/>
            <a:cxnLst/>
            <a:rect l="l" t="t" r="r" b="b"/>
            <a:pathLst>
              <a:path w="5699125" h="2968625">
                <a:moveTo>
                  <a:pt x="126998" y="0"/>
                </a:moveTo>
                <a:lnTo>
                  <a:pt x="5572127" y="0"/>
                </a:lnTo>
                <a:cubicBezTo>
                  <a:pt x="5642266" y="0"/>
                  <a:pt x="5699125" y="56859"/>
                  <a:pt x="5699125" y="126998"/>
                </a:cubicBezTo>
                <a:lnTo>
                  <a:pt x="5699125" y="2841627"/>
                </a:lnTo>
                <a:cubicBezTo>
                  <a:pt x="5699125" y="2911766"/>
                  <a:pt x="5642266" y="2968625"/>
                  <a:pt x="5572127" y="2968625"/>
                </a:cubicBezTo>
                <a:lnTo>
                  <a:pt x="126998" y="2968625"/>
                </a:lnTo>
                <a:cubicBezTo>
                  <a:pt x="56859" y="2968625"/>
                  <a:pt x="0" y="2911766"/>
                  <a:pt x="0" y="2841627"/>
                </a:cubicBezTo>
                <a:lnTo>
                  <a:pt x="0" y="126998"/>
                </a:lnTo>
                <a:cubicBezTo>
                  <a:pt x="0" y="56906"/>
                  <a:pt x="56906" y="0"/>
                  <a:pt x="126998" y="0"/>
                </a:cubicBezTo>
                <a:close/>
              </a:path>
            </a:pathLst>
          </a:custGeom>
          <a:gradFill flip="none" rotWithShape="1">
            <a:gsLst>
              <a:gs pos="0">
                <a:srgbClr val="0D6EFD"/>
              </a:gs>
              <a:gs pos="100000">
                <a:srgbClr val="20C997"/>
              </a:gs>
            </a:gsLst>
            <a:lin ang="2700000" scaled="1"/>
          </a:gradFill>
          <a:ln/>
        </p:spPr>
      </p:sp>
      <p:sp>
        <p:nvSpPr>
          <p:cNvPr id="22" name="Text 19"/>
          <p:cNvSpPr/>
          <p:nvPr/>
        </p:nvSpPr>
        <p:spPr>
          <a:xfrm>
            <a:off x="476250" y="3409951"/>
            <a:ext cx="5461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Medical Impact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476250" y="3759205"/>
            <a:ext cx="5381625" cy="635000"/>
          </a:xfrm>
          <a:custGeom>
            <a:avLst/>
            <a:gdLst/>
            <a:ahLst/>
            <a:cxnLst/>
            <a:rect l="l" t="t" r="r" b="b"/>
            <a:pathLst>
              <a:path w="5381625" h="635000">
                <a:moveTo>
                  <a:pt x="95250" y="0"/>
                </a:moveTo>
                <a:lnTo>
                  <a:pt x="5286375" y="0"/>
                </a:lnTo>
                <a:cubicBezTo>
                  <a:pt x="5338945" y="0"/>
                  <a:pt x="5381625" y="42680"/>
                  <a:pt x="5381625" y="95250"/>
                </a:cubicBezTo>
                <a:lnTo>
                  <a:pt x="5381625" y="539750"/>
                </a:lnTo>
                <a:cubicBezTo>
                  <a:pt x="5381625" y="592320"/>
                  <a:pt x="5338945" y="635000"/>
                  <a:pt x="528637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571500" y="3854455"/>
            <a:ext cx="525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Early Detection Support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571500" y="4076705"/>
            <a:ext cx="5262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Reduces diagnostic delays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76250" y="4489455"/>
            <a:ext cx="5381625" cy="635000"/>
          </a:xfrm>
          <a:custGeom>
            <a:avLst/>
            <a:gdLst/>
            <a:ahLst/>
            <a:cxnLst/>
            <a:rect l="l" t="t" r="r" b="b"/>
            <a:pathLst>
              <a:path w="5381625" h="635000">
                <a:moveTo>
                  <a:pt x="95250" y="0"/>
                </a:moveTo>
                <a:lnTo>
                  <a:pt x="5286375" y="0"/>
                </a:lnTo>
                <a:cubicBezTo>
                  <a:pt x="5338945" y="0"/>
                  <a:pt x="5381625" y="42680"/>
                  <a:pt x="5381625" y="95250"/>
                </a:cubicBezTo>
                <a:lnTo>
                  <a:pt x="5381625" y="539750"/>
                </a:lnTo>
                <a:cubicBezTo>
                  <a:pt x="5381625" y="592320"/>
                  <a:pt x="5338945" y="635000"/>
                  <a:pt x="528637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571500" y="4584705"/>
            <a:ext cx="525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Augmentation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571500" y="4806955"/>
            <a:ext cx="5262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AI-assisted clinical confidence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476250" y="5219705"/>
            <a:ext cx="5381625" cy="635000"/>
          </a:xfrm>
          <a:custGeom>
            <a:avLst/>
            <a:gdLst/>
            <a:ahLst/>
            <a:cxnLst/>
            <a:rect l="l" t="t" r="r" b="b"/>
            <a:pathLst>
              <a:path w="5381625" h="635000">
                <a:moveTo>
                  <a:pt x="95250" y="0"/>
                </a:moveTo>
                <a:lnTo>
                  <a:pt x="5286375" y="0"/>
                </a:lnTo>
                <a:cubicBezTo>
                  <a:pt x="5338945" y="0"/>
                  <a:pt x="5381625" y="42680"/>
                  <a:pt x="5381625" y="95250"/>
                </a:cubicBezTo>
                <a:lnTo>
                  <a:pt x="5381625" y="539750"/>
                </a:lnTo>
                <a:cubicBezTo>
                  <a:pt x="5381625" y="592320"/>
                  <a:pt x="5338945" y="635000"/>
                  <a:pt x="528637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571500" y="5314955"/>
            <a:ext cx="525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Resource Optimization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571500" y="5537205"/>
            <a:ext cx="5262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Prioritizes high-risk cases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6178550" y="1019175"/>
            <a:ext cx="5689600" cy="3602037"/>
          </a:xfrm>
          <a:custGeom>
            <a:avLst/>
            <a:gdLst/>
            <a:ahLst/>
            <a:cxnLst/>
            <a:rect l="l" t="t" r="r" b="b"/>
            <a:pathLst>
              <a:path w="5689600" h="3602037">
                <a:moveTo>
                  <a:pt x="127008" y="0"/>
                </a:moveTo>
                <a:lnTo>
                  <a:pt x="5562592" y="0"/>
                </a:lnTo>
                <a:cubicBezTo>
                  <a:pt x="5632737" y="0"/>
                  <a:pt x="5689600" y="56863"/>
                  <a:pt x="5689600" y="127008"/>
                </a:cubicBezTo>
                <a:lnTo>
                  <a:pt x="5689600" y="3475030"/>
                </a:lnTo>
                <a:cubicBezTo>
                  <a:pt x="5689600" y="3545174"/>
                  <a:pt x="5632737" y="3602037"/>
                  <a:pt x="5562592" y="3602037"/>
                </a:cubicBezTo>
                <a:lnTo>
                  <a:pt x="127008" y="3602037"/>
                </a:lnTo>
                <a:cubicBezTo>
                  <a:pt x="56863" y="3602037"/>
                  <a:pt x="0" y="3545174"/>
                  <a:pt x="0" y="3475030"/>
                </a:cubicBezTo>
                <a:lnTo>
                  <a:pt x="0" y="127008"/>
                </a:lnTo>
                <a:cubicBezTo>
                  <a:pt x="0" y="56863"/>
                  <a:pt x="56863" y="0"/>
                  <a:pt x="12700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20C997">
                <a:alpha val="10196"/>
              </a:srgbClr>
            </a:solidFill>
            <a:prstDash val="solid"/>
          </a:ln>
          <a:effectLst>
            <a:outerShdw blurRad="23813" dist="793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3" name="Shape 30"/>
          <p:cNvSpPr/>
          <p:nvPr/>
        </p:nvSpPr>
        <p:spPr>
          <a:xfrm>
            <a:off x="6360319" y="1212852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39688" y="99219"/>
                </a:moveTo>
                <a:lnTo>
                  <a:pt x="7596" y="99219"/>
                </a:lnTo>
                <a:cubicBezTo>
                  <a:pt x="-124" y="99219"/>
                  <a:pt x="-4868" y="90816"/>
                  <a:pt x="-899" y="84181"/>
                </a:cubicBezTo>
                <a:lnTo>
                  <a:pt x="15503" y="56834"/>
                </a:lnTo>
                <a:cubicBezTo>
                  <a:pt x="18200" y="52338"/>
                  <a:pt x="23037" y="49609"/>
                  <a:pt x="28277" y="49609"/>
                </a:cubicBezTo>
                <a:lnTo>
                  <a:pt x="57733" y="49609"/>
                </a:lnTo>
                <a:cubicBezTo>
                  <a:pt x="81328" y="9643"/>
                  <a:pt x="116520" y="7627"/>
                  <a:pt x="140053" y="11069"/>
                </a:cubicBezTo>
                <a:cubicBezTo>
                  <a:pt x="144022" y="11658"/>
                  <a:pt x="147123" y="14759"/>
                  <a:pt x="147681" y="18697"/>
                </a:cubicBezTo>
                <a:cubicBezTo>
                  <a:pt x="151123" y="42230"/>
                  <a:pt x="149107" y="77422"/>
                  <a:pt x="109141" y="101017"/>
                </a:cubicBezTo>
                <a:lnTo>
                  <a:pt x="109141" y="130473"/>
                </a:lnTo>
                <a:cubicBezTo>
                  <a:pt x="109141" y="135713"/>
                  <a:pt x="106412" y="140550"/>
                  <a:pt x="101916" y="143247"/>
                </a:cubicBezTo>
                <a:lnTo>
                  <a:pt x="74569" y="159649"/>
                </a:lnTo>
                <a:cubicBezTo>
                  <a:pt x="67965" y="163618"/>
                  <a:pt x="59531" y="158843"/>
                  <a:pt x="59531" y="151154"/>
                </a:cubicBezTo>
                <a:lnTo>
                  <a:pt x="59531" y="119062"/>
                </a:lnTo>
                <a:cubicBezTo>
                  <a:pt x="59531" y="108117"/>
                  <a:pt x="50633" y="99219"/>
                  <a:pt x="39688" y="99219"/>
                </a:cubicBezTo>
                <a:lnTo>
                  <a:pt x="39656" y="99219"/>
                </a:lnTo>
                <a:close/>
                <a:moveTo>
                  <a:pt x="124023" y="49609"/>
                </a:moveTo>
                <a:cubicBezTo>
                  <a:pt x="124023" y="41395"/>
                  <a:pt x="117355" y="34727"/>
                  <a:pt x="109141" y="34727"/>
                </a:cubicBezTo>
                <a:cubicBezTo>
                  <a:pt x="100927" y="34727"/>
                  <a:pt x="94258" y="41395"/>
                  <a:pt x="94258" y="49609"/>
                </a:cubicBezTo>
                <a:cubicBezTo>
                  <a:pt x="94258" y="57823"/>
                  <a:pt x="100927" y="64492"/>
                  <a:pt x="109141" y="64492"/>
                </a:cubicBezTo>
                <a:cubicBezTo>
                  <a:pt x="117355" y="64492"/>
                  <a:pt x="124023" y="57823"/>
                  <a:pt x="124023" y="49609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34" name="Text 31"/>
          <p:cNvSpPr/>
          <p:nvPr/>
        </p:nvSpPr>
        <p:spPr>
          <a:xfrm>
            <a:off x="6538912" y="1181102"/>
            <a:ext cx="5246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Future Scope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6340475" y="153035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0"/>
                </a:moveTo>
                <a:lnTo>
                  <a:pt x="190500" y="0"/>
                </a:lnTo>
                <a:cubicBezTo>
                  <a:pt x="225547" y="0"/>
                  <a:pt x="254000" y="28453"/>
                  <a:pt x="254000" y="63500"/>
                </a:cubicBezTo>
                <a:lnTo>
                  <a:pt x="254000" y="190500"/>
                </a:lnTo>
                <a:cubicBezTo>
                  <a:pt x="254000" y="225547"/>
                  <a:pt x="225547" y="254000"/>
                  <a:pt x="190500" y="254000"/>
                </a:cubicBezTo>
                <a:lnTo>
                  <a:pt x="63500" y="254000"/>
                </a:lnTo>
                <a:cubicBezTo>
                  <a:pt x="28453" y="254000"/>
                  <a:pt x="0" y="225547"/>
                  <a:pt x="0" y="190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36" name="Shape 33"/>
          <p:cNvSpPr/>
          <p:nvPr/>
        </p:nvSpPr>
        <p:spPr>
          <a:xfrm>
            <a:off x="6411912" y="159385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11125" y="51048"/>
                </a:moveTo>
                <a:cubicBezTo>
                  <a:pt x="107454" y="53479"/>
                  <a:pt x="103237" y="55438"/>
                  <a:pt x="98847" y="57001"/>
                </a:cubicBezTo>
                <a:cubicBezTo>
                  <a:pt x="87188" y="61168"/>
                  <a:pt x="71884" y="63500"/>
                  <a:pt x="55563" y="63500"/>
                </a:cubicBezTo>
                <a:cubicBezTo>
                  <a:pt x="39241" y="63500"/>
                  <a:pt x="23912" y="61144"/>
                  <a:pt x="12278" y="57001"/>
                </a:cubicBezTo>
                <a:cubicBezTo>
                  <a:pt x="7913" y="55438"/>
                  <a:pt x="3671" y="53479"/>
                  <a:pt x="0" y="51048"/>
                </a:cubicBezTo>
                <a:lnTo>
                  <a:pt x="0" y="71438"/>
                </a:lnTo>
                <a:cubicBezTo>
                  <a:pt x="0" y="82401"/>
                  <a:pt x="24879" y="91281"/>
                  <a:pt x="55563" y="91281"/>
                </a:cubicBezTo>
                <a:cubicBezTo>
                  <a:pt x="86246" y="91281"/>
                  <a:pt x="111125" y="82401"/>
                  <a:pt x="111125" y="71438"/>
                </a:cubicBezTo>
                <a:lnTo>
                  <a:pt x="111125" y="51048"/>
                </a:lnTo>
                <a:close/>
                <a:moveTo>
                  <a:pt x="111125" y="31750"/>
                </a:moveTo>
                <a:lnTo>
                  <a:pt x="111125" y="19844"/>
                </a:lnTo>
                <a:cubicBezTo>
                  <a:pt x="111125" y="8880"/>
                  <a:pt x="86246" y="0"/>
                  <a:pt x="55563" y="0"/>
                </a:cubicBezTo>
                <a:cubicBezTo>
                  <a:pt x="24879" y="0"/>
                  <a:pt x="0" y="8880"/>
                  <a:pt x="0" y="19844"/>
                </a:cubicBezTo>
                <a:lnTo>
                  <a:pt x="0" y="31750"/>
                </a:lnTo>
                <a:cubicBezTo>
                  <a:pt x="0" y="42714"/>
                  <a:pt x="24879" y="51594"/>
                  <a:pt x="55563" y="51594"/>
                </a:cubicBezTo>
                <a:cubicBezTo>
                  <a:pt x="86246" y="51594"/>
                  <a:pt x="111125" y="42714"/>
                  <a:pt x="111125" y="31750"/>
                </a:cubicBezTo>
                <a:close/>
                <a:moveTo>
                  <a:pt x="98847" y="96689"/>
                </a:moveTo>
                <a:cubicBezTo>
                  <a:pt x="87213" y="100831"/>
                  <a:pt x="71909" y="103188"/>
                  <a:pt x="55563" y="103188"/>
                </a:cubicBezTo>
                <a:cubicBezTo>
                  <a:pt x="39216" y="103188"/>
                  <a:pt x="23912" y="100831"/>
                  <a:pt x="12278" y="96689"/>
                </a:cubicBezTo>
                <a:cubicBezTo>
                  <a:pt x="7913" y="95126"/>
                  <a:pt x="3671" y="93166"/>
                  <a:pt x="0" y="90736"/>
                </a:cubicBezTo>
                <a:lnTo>
                  <a:pt x="0" y="107156"/>
                </a:lnTo>
                <a:cubicBezTo>
                  <a:pt x="0" y="118120"/>
                  <a:pt x="24879" y="127000"/>
                  <a:pt x="55563" y="127000"/>
                </a:cubicBezTo>
                <a:cubicBezTo>
                  <a:pt x="86246" y="127000"/>
                  <a:pt x="111125" y="118120"/>
                  <a:pt x="111125" y="107156"/>
                </a:cubicBezTo>
                <a:lnTo>
                  <a:pt x="111125" y="90736"/>
                </a:lnTo>
                <a:cubicBezTo>
                  <a:pt x="107454" y="93166"/>
                  <a:pt x="103237" y="95126"/>
                  <a:pt x="98847" y="96689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37" name="Text 34"/>
          <p:cNvSpPr/>
          <p:nvPr/>
        </p:nvSpPr>
        <p:spPr>
          <a:xfrm>
            <a:off x="6689725" y="1530352"/>
            <a:ext cx="4659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Larger Datasets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689725" y="1752602"/>
            <a:ext cx="4659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Integrate ISIC, HAM10000 for broader lesion diversity and improved generalization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6340475" y="203835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0"/>
                </a:moveTo>
                <a:lnTo>
                  <a:pt x="190500" y="0"/>
                </a:lnTo>
                <a:cubicBezTo>
                  <a:pt x="225547" y="0"/>
                  <a:pt x="254000" y="28453"/>
                  <a:pt x="254000" y="63500"/>
                </a:cubicBezTo>
                <a:lnTo>
                  <a:pt x="254000" y="190500"/>
                </a:lnTo>
                <a:cubicBezTo>
                  <a:pt x="254000" y="225547"/>
                  <a:pt x="225547" y="254000"/>
                  <a:pt x="190500" y="254000"/>
                </a:cubicBezTo>
                <a:lnTo>
                  <a:pt x="63500" y="254000"/>
                </a:lnTo>
                <a:cubicBezTo>
                  <a:pt x="28453" y="254000"/>
                  <a:pt x="0" y="225547"/>
                  <a:pt x="0" y="190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20C997">
              <a:alpha val="10196"/>
            </a:srgbClr>
          </a:solidFill>
          <a:ln/>
        </p:spPr>
      </p:sp>
      <p:sp>
        <p:nvSpPr>
          <p:cNvPr id="40" name="Shape 37"/>
          <p:cNvSpPr/>
          <p:nvPr/>
        </p:nvSpPr>
        <p:spPr>
          <a:xfrm>
            <a:off x="6396037" y="2101852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71438" y="7938"/>
                </a:moveTo>
                <a:cubicBezTo>
                  <a:pt x="51395" y="7938"/>
                  <a:pt x="35347" y="17066"/>
                  <a:pt x="23664" y="27930"/>
                </a:cubicBezTo>
                <a:cubicBezTo>
                  <a:pt x="12055" y="38720"/>
                  <a:pt x="4291" y="51594"/>
                  <a:pt x="595" y="60449"/>
                </a:cubicBezTo>
                <a:cubicBezTo>
                  <a:pt x="-223" y="62409"/>
                  <a:pt x="-223" y="64591"/>
                  <a:pt x="595" y="66551"/>
                </a:cubicBezTo>
                <a:cubicBezTo>
                  <a:pt x="4291" y="75406"/>
                  <a:pt x="12055" y="88305"/>
                  <a:pt x="23664" y="99070"/>
                </a:cubicBezTo>
                <a:cubicBezTo>
                  <a:pt x="35347" y="109910"/>
                  <a:pt x="51395" y="119063"/>
                  <a:pt x="71438" y="119063"/>
                </a:cubicBezTo>
                <a:cubicBezTo>
                  <a:pt x="91480" y="119063"/>
                  <a:pt x="107528" y="109934"/>
                  <a:pt x="119211" y="99070"/>
                </a:cubicBezTo>
                <a:cubicBezTo>
                  <a:pt x="130820" y="88280"/>
                  <a:pt x="138584" y="75406"/>
                  <a:pt x="142280" y="66551"/>
                </a:cubicBezTo>
                <a:cubicBezTo>
                  <a:pt x="143098" y="64591"/>
                  <a:pt x="143098" y="62409"/>
                  <a:pt x="142280" y="60449"/>
                </a:cubicBezTo>
                <a:cubicBezTo>
                  <a:pt x="138584" y="51594"/>
                  <a:pt x="130820" y="38695"/>
                  <a:pt x="119211" y="27930"/>
                </a:cubicBezTo>
                <a:cubicBezTo>
                  <a:pt x="107528" y="17090"/>
                  <a:pt x="91480" y="7937"/>
                  <a:pt x="71438" y="7937"/>
                </a:cubicBezTo>
                <a:close/>
                <a:moveTo>
                  <a:pt x="35719" y="63500"/>
                </a:moveTo>
                <a:cubicBezTo>
                  <a:pt x="35719" y="43786"/>
                  <a:pt x="51724" y="27781"/>
                  <a:pt x="71438" y="27781"/>
                </a:cubicBezTo>
                <a:cubicBezTo>
                  <a:pt x="91151" y="27781"/>
                  <a:pt x="107156" y="43786"/>
                  <a:pt x="107156" y="63500"/>
                </a:cubicBezTo>
                <a:cubicBezTo>
                  <a:pt x="107156" y="83214"/>
                  <a:pt x="91151" y="99219"/>
                  <a:pt x="71438" y="99219"/>
                </a:cubicBezTo>
                <a:cubicBezTo>
                  <a:pt x="51724" y="99219"/>
                  <a:pt x="35719" y="83214"/>
                  <a:pt x="35719" y="63500"/>
                </a:cubicBezTo>
                <a:close/>
                <a:moveTo>
                  <a:pt x="71438" y="47625"/>
                </a:moveTo>
                <a:cubicBezTo>
                  <a:pt x="71438" y="56381"/>
                  <a:pt x="64319" y="63500"/>
                  <a:pt x="55563" y="63500"/>
                </a:cubicBezTo>
                <a:cubicBezTo>
                  <a:pt x="52710" y="63500"/>
                  <a:pt x="50031" y="62756"/>
                  <a:pt x="47699" y="61416"/>
                </a:cubicBezTo>
                <a:cubicBezTo>
                  <a:pt x="47451" y="64120"/>
                  <a:pt x="47675" y="66898"/>
                  <a:pt x="48419" y="69652"/>
                </a:cubicBezTo>
                <a:cubicBezTo>
                  <a:pt x="51817" y="82352"/>
                  <a:pt x="64889" y="89892"/>
                  <a:pt x="77589" y="86494"/>
                </a:cubicBezTo>
                <a:cubicBezTo>
                  <a:pt x="90289" y="83096"/>
                  <a:pt x="97830" y="70024"/>
                  <a:pt x="94431" y="57324"/>
                </a:cubicBezTo>
                <a:cubicBezTo>
                  <a:pt x="91405" y="45988"/>
                  <a:pt x="80665" y="38770"/>
                  <a:pt x="69354" y="39762"/>
                </a:cubicBezTo>
                <a:cubicBezTo>
                  <a:pt x="70669" y="42069"/>
                  <a:pt x="71438" y="44748"/>
                  <a:pt x="71438" y="47625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41" name="Text 38"/>
          <p:cNvSpPr/>
          <p:nvPr/>
        </p:nvSpPr>
        <p:spPr>
          <a:xfrm>
            <a:off x="6689725" y="2038352"/>
            <a:ext cx="4595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Explainable AI (Grad-CAM)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6689725" y="2260602"/>
            <a:ext cx="4595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Visual attention maps to highlight diagnostically relevant regions for clinician trust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6340475" y="254635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0"/>
                </a:moveTo>
                <a:lnTo>
                  <a:pt x="190500" y="0"/>
                </a:lnTo>
                <a:cubicBezTo>
                  <a:pt x="225547" y="0"/>
                  <a:pt x="254000" y="28453"/>
                  <a:pt x="254000" y="63500"/>
                </a:cubicBezTo>
                <a:lnTo>
                  <a:pt x="254000" y="190500"/>
                </a:lnTo>
                <a:cubicBezTo>
                  <a:pt x="254000" y="225547"/>
                  <a:pt x="225547" y="254000"/>
                  <a:pt x="190500" y="254000"/>
                </a:cubicBezTo>
                <a:lnTo>
                  <a:pt x="63500" y="254000"/>
                </a:lnTo>
                <a:cubicBezTo>
                  <a:pt x="28453" y="254000"/>
                  <a:pt x="0" y="225547"/>
                  <a:pt x="0" y="190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6C757D">
              <a:alpha val="10196"/>
            </a:srgbClr>
          </a:solidFill>
          <a:ln/>
        </p:spPr>
      </p:sp>
      <p:sp>
        <p:nvSpPr>
          <p:cNvPr id="44" name="Shape 41"/>
          <p:cNvSpPr/>
          <p:nvPr/>
        </p:nvSpPr>
        <p:spPr>
          <a:xfrm>
            <a:off x="6396037" y="2609852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31750" y="15875"/>
                </a:moveTo>
                <a:cubicBezTo>
                  <a:pt x="31750" y="7119"/>
                  <a:pt x="38869" y="0"/>
                  <a:pt x="47625" y="0"/>
                </a:cubicBezTo>
                <a:lnTo>
                  <a:pt x="95250" y="0"/>
                </a:lnTo>
                <a:cubicBezTo>
                  <a:pt x="104006" y="0"/>
                  <a:pt x="111125" y="7119"/>
                  <a:pt x="111125" y="15875"/>
                </a:cubicBezTo>
                <a:lnTo>
                  <a:pt x="111125" y="31750"/>
                </a:lnTo>
                <a:lnTo>
                  <a:pt x="127000" y="31750"/>
                </a:lnTo>
                <a:cubicBezTo>
                  <a:pt x="135756" y="31750"/>
                  <a:pt x="142875" y="38869"/>
                  <a:pt x="142875" y="47625"/>
                </a:cubicBezTo>
                <a:lnTo>
                  <a:pt x="142875" y="111125"/>
                </a:lnTo>
                <a:cubicBezTo>
                  <a:pt x="142875" y="119881"/>
                  <a:pt x="135756" y="127000"/>
                  <a:pt x="127000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47625"/>
                </a:lnTo>
                <a:cubicBezTo>
                  <a:pt x="0" y="38869"/>
                  <a:pt x="7119" y="31750"/>
                  <a:pt x="15875" y="31750"/>
                </a:cubicBezTo>
                <a:lnTo>
                  <a:pt x="31750" y="31750"/>
                </a:lnTo>
                <a:lnTo>
                  <a:pt x="31750" y="15875"/>
                </a:lnTo>
                <a:close/>
                <a:moveTo>
                  <a:pt x="67469" y="87313"/>
                </a:moveTo>
                <a:cubicBezTo>
                  <a:pt x="63078" y="87313"/>
                  <a:pt x="59531" y="90860"/>
                  <a:pt x="59531" y="95250"/>
                </a:cubicBezTo>
                <a:lnTo>
                  <a:pt x="59531" y="115094"/>
                </a:lnTo>
                <a:lnTo>
                  <a:pt x="83344" y="115094"/>
                </a:lnTo>
                <a:lnTo>
                  <a:pt x="83344" y="95250"/>
                </a:lnTo>
                <a:cubicBezTo>
                  <a:pt x="83344" y="90860"/>
                  <a:pt x="79797" y="87313"/>
                  <a:pt x="75406" y="87313"/>
                </a:cubicBezTo>
                <a:lnTo>
                  <a:pt x="67469" y="87313"/>
                </a:lnTo>
                <a:close/>
                <a:moveTo>
                  <a:pt x="31750" y="91281"/>
                </a:moveTo>
                <a:lnTo>
                  <a:pt x="31750" y="83344"/>
                </a:lnTo>
                <a:cubicBezTo>
                  <a:pt x="31750" y="81161"/>
                  <a:pt x="29964" y="79375"/>
                  <a:pt x="27781" y="79375"/>
                </a:cubicBezTo>
                <a:lnTo>
                  <a:pt x="19844" y="79375"/>
                </a:lnTo>
                <a:cubicBezTo>
                  <a:pt x="17661" y="79375"/>
                  <a:pt x="15875" y="81161"/>
                  <a:pt x="15875" y="83344"/>
                </a:cubicBezTo>
                <a:lnTo>
                  <a:pt x="15875" y="91281"/>
                </a:lnTo>
                <a:cubicBezTo>
                  <a:pt x="15875" y="93464"/>
                  <a:pt x="17661" y="95250"/>
                  <a:pt x="19844" y="95250"/>
                </a:cubicBezTo>
                <a:lnTo>
                  <a:pt x="27781" y="95250"/>
                </a:lnTo>
                <a:cubicBezTo>
                  <a:pt x="29964" y="95250"/>
                  <a:pt x="31750" y="93464"/>
                  <a:pt x="31750" y="91281"/>
                </a:cubicBezTo>
                <a:close/>
                <a:moveTo>
                  <a:pt x="27781" y="63500"/>
                </a:moveTo>
                <a:cubicBezTo>
                  <a:pt x="29964" y="63500"/>
                  <a:pt x="31750" y="61714"/>
                  <a:pt x="31750" y="59531"/>
                </a:cubicBezTo>
                <a:lnTo>
                  <a:pt x="31750" y="51594"/>
                </a:lnTo>
                <a:cubicBezTo>
                  <a:pt x="31750" y="49411"/>
                  <a:pt x="29964" y="47625"/>
                  <a:pt x="27781" y="47625"/>
                </a:cubicBezTo>
                <a:lnTo>
                  <a:pt x="19844" y="47625"/>
                </a:lnTo>
                <a:cubicBezTo>
                  <a:pt x="17661" y="47625"/>
                  <a:pt x="15875" y="49411"/>
                  <a:pt x="15875" y="51594"/>
                </a:cubicBezTo>
                <a:lnTo>
                  <a:pt x="15875" y="59531"/>
                </a:lnTo>
                <a:cubicBezTo>
                  <a:pt x="15875" y="61714"/>
                  <a:pt x="17661" y="63500"/>
                  <a:pt x="19844" y="63500"/>
                </a:cubicBezTo>
                <a:lnTo>
                  <a:pt x="27781" y="63500"/>
                </a:lnTo>
                <a:close/>
                <a:moveTo>
                  <a:pt x="127000" y="91281"/>
                </a:moveTo>
                <a:lnTo>
                  <a:pt x="127000" y="83344"/>
                </a:lnTo>
                <a:cubicBezTo>
                  <a:pt x="127000" y="81161"/>
                  <a:pt x="125214" y="79375"/>
                  <a:pt x="123031" y="79375"/>
                </a:cubicBezTo>
                <a:lnTo>
                  <a:pt x="115094" y="79375"/>
                </a:lnTo>
                <a:cubicBezTo>
                  <a:pt x="112911" y="79375"/>
                  <a:pt x="111125" y="81161"/>
                  <a:pt x="111125" y="83344"/>
                </a:cubicBezTo>
                <a:lnTo>
                  <a:pt x="111125" y="91281"/>
                </a:lnTo>
                <a:cubicBezTo>
                  <a:pt x="111125" y="93464"/>
                  <a:pt x="112911" y="95250"/>
                  <a:pt x="115094" y="95250"/>
                </a:cubicBezTo>
                <a:lnTo>
                  <a:pt x="123031" y="95250"/>
                </a:lnTo>
                <a:cubicBezTo>
                  <a:pt x="125214" y="95250"/>
                  <a:pt x="127000" y="93464"/>
                  <a:pt x="127000" y="91281"/>
                </a:cubicBezTo>
                <a:close/>
                <a:moveTo>
                  <a:pt x="123031" y="63500"/>
                </a:moveTo>
                <a:cubicBezTo>
                  <a:pt x="125214" y="63500"/>
                  <a:pt x="127000" y="61714"/>
                  <a:pt x="127000" y="59531"/>
                </a:cubicBezTo>
                <a:lnTo>
                  <a:pt x="127000" y="51594"/>
                </a:lnTo>
                <a:cubicBezTo>
                  <a:pt x="127000" y="49411"/>
                  <a:pt x="125214" y="47625"/>
                  <a:pt x="123031" y="47625"/>
                </a:cubicBezTo>
                <a:lnTo>
                  <a:pt x="115094" y="47625"/>
                </a:lnTo>
                <a:cubicBezTo>
                  <a:pt x="112911" y="47625"/>
                  <a:pt x="111125" y="49411"/>
                  <a:pt x="111125" y="51594"/>
                </a:cubicBezTo>
                <a:lnTo>
                  <a:pt x="111125" y="59531"/>
                </a:lnTo>
                <a:cubicBezTo>
                  <a:pt x="111125" y="61714"/>
                  <a:pt x="112911" y="63500"/>
                  <a:pt x="115094" y="63500"/>
                </a:cubicBezTo>
                <a:lnTo>
                  <a:pt x="123031" y="63500"/>
                </a:lnTo>
                <a:close/>
                <a:moveTo>
                  <a:pt x="65484" y="25797"/>
                </a:moveTo>
                <a:lnTo>
                  <a:pt x="65484" y="33734"/>
                </a:lnTo>
                <a:lnTo>
                  <a:pt x="57547" y="33734"/>
                </a:lnTo>
                <a:cubicBezTo>
                  <a:pt x="55364" y="33734"/>
                  <a:pt x="53578" y="35520"/>
                  <a:pt x="53578" y="37703"/>
                </a:cubicBezTo>
                <a:lnTo>
                  <a:pt x="53578" y="41672"/>
                </a:lnTo>
                <a:cubicBezTo>
                  <a:pt x="53578" y="43855"/>
                  <a:pt x="55364" y="45641"/>
                  <a:pt x="57547" y="45641"/>
                </a:cubicBezTo>
                <a:lnTo>
                  <a:pt x="65484" y="45641"/>
                </a:lnTo>
                <a:lnTo>
                  <a:pt x="65484" y="53578"/>
                </a:lnTo>
                <a:cubicBezTo>
                  <a:pt x="65484" y="55761"/>
                  <a:pt x="67270" y="57547"/>
                  <a:pt x="69453" y="57547"/>
                </a:cubicBezTo>
                <a:lnTo>
                  <a:pt x="73422" y="57547"/>
                </a:lnTo>
                <a:cubicBezTo>
                  <a:pt x="75605" y="57547"/>
                  <a:pt x="77391" y="55761"/>
                  <a:pt x="77391" y="53578"/>
                </a:cubicBezTo>
                <a:lnTo>
                  <a:pt x="77391" y="45641"/>
                </a:lnTo>
                <a:lnTo>
                  <a:pt x="85328" y="45641"/>
                </a:lnTo>
                <a:cubicBezTo>
                  <a:pt x="87511" y="45641"/>
                  <a:pt x="89297" y="43855"/>
                  <a:pt x="89297" y="41672"/>
                </a:cubicBezTo>
                <a:lnTo>
                  <a:pt x="89297" y="37703"/>
                </a:lnTo>
                <a:cubicBezTo>
                  <a:pt x="89297" y="35520"/>
                  <a:pt x="87511" y="33734"/>
                  <a:pt x="85328" y="33734"/>
                </a:cubicBezTo>
                <a:lnTo>
                  <a:pt x="77391" y="33734"/>
                </a:lnTo>
                <a:lnTo>
                  <a:pt x="77391" y="25797"/>
                </a:lnTo>
                <a:cubicBezTo>
                  <a:pt x="77391" y="23614"/>
                  <a:pt x="75605" y="21828"/>
                  <a:pt x="73422" y="21828"/>
                </a:cubicBezTo>
                <a:lnTo>
                  <a:pt x="69453" y="21828"/>
                </a:lnTo>
                <a:cubicBezTo>
                  <a:pt x="67270" y="21828"/>
                  <a:pt x="65484" y="23614"/>
                  <a:pt x="65484" y="25797"/>
                </a:cubicBez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45" name="Text 42"/>
          <p:cNvSpPr/>
          <p:nvPr/>
        </p:nvSpPr>
        <p:spPr>
          <a:xfrm>
            <a:off x="6689725" y="2546352"/>
            <a:ext cx="411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Clinical Deployment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6689725" y="2768602"/>
            <a:ext cx="411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Pilot studies in dermatology clinics with regulatory compliance (FDA/CE)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6340475" y="305435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0"/>
                </a:moveTo>
                <a:lnTo>
                  <a:pt x="190500" y="0"/>
                </a:lnTo>
                <a:cubicBezTo>
                  <a:pt x="225547" y="0"/>
                  <a:pt x="254000" y="28453"/>
                  <a:pt x="254000" y="63500"/>
                </a:cubicBezTo>
                <a:lnTo>
                  <a:pt x="254000" y="190500"/>
                </a:lnTo>
                <a:cubicBezTo>
                  <a:pt x="254000" y="225547"/>
                  <a:pt x="225547" y="254000"/>
                  <a:pt x="190500" y="254000"/>
                </a:cubicBezTo>
                <a:lnTo>
                  <a:pt x="63500" y="254000"/>
                </a:lnTo>
                <a:cubicBezTo>
                  <a:pt x="28453" y="254000"/>
                  <a:pt x="0" y="225547"/>
                  <a:pt x="0" y="190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D6EFD">
              <a:alpha val="10196"/>
            </a:srgbClr>
          </a:solidFill>
          <a:ln/>
        </p:spPr>
      </p:sp>
      <p:sp>
        <p:nvSpPr>
          <p:cNvPr id="48" name="Shape 45"/>
          <p:cNvSpPr/>
          <p:nvPr/>
        </p:nvSpPr>
        <p:spPr>
          <a:xfrm>
            <a:off x="6419850" y="3117852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3969" y="15875"/>
                </a:moveTo>
                <a:cubicBezTo>
                  <a:pt x="3969" y="7119"/>
                  <a:pt x="11088" y="0"/>
                  <a:pt x="19844" y="0"/>
                </a:cubicBezTo>
                <a:lnTo>
                  <a:pt x="75406" y="0"/>
                </a:lnTo>
                <a:cubicBezTo>
                  <a:pt x="84162" y="0"/>
                  <a:pt x="91281" y="7119"/>
                  <a:pt x="91281" y="15875"/>
                </a:cubicBezTo>
                <a:lnTo>
                  <a:pt x="91281" y="111125"/>
                </a:lnTo>
                <a:cubicBezTo>
                  <a:pt x="91281" y="119881"/>
                  <a:pt x="84162" y="127000"/>
                  <a:pt x="75406" y="127000"/>
                </a:cubicBezTo>
                <a:lnTo>
                  <a:pt x="19844" y="127000"/>
                </a:lnTo>
                <a:cubicBezTo>
                  <a:pt x="11088" y="127000"/>
                  <a:pt x="3969" y="119881"/>
                  <a:pt x="3969" y="111125"/>
                </a:cubicBezTo>
                <a:lnTo>
                  <a:pt x="3969" y="15875"/>
                </a:lnTo>
                <a:close/>
                <a:moveTo>
                  <a:pt x="19844" y="15875"/>
                </a:moveTo>
                <a:lnTo>
                  <a:pt x="19844" y="91281"/>
                </a:lnTo>
                <a:lnTo>
                  <a:pt x="75406" y="91281"/>
                </a:lnTo>
                <a:lnTo>
                  <a:pt x="75406" y="15875"/>
                </a:lnTo>
                <a:lnTo>
                  <a:pt x="19844" y="15875"/>
                </a:lnTo>
                <a:close/>
                <a:moveTo>
                  <a:pt x="47625" y="117078"/>
                </a:moveTo>
                <a:cubicBezTo>
                  <a:pt x="52015" y="117078"/>
                  <a:pt x="55563" y="113531"/>
                  <a:pt x="55563" y="109141"/>
                </a:cubicBezTo>
                <a:cubicBezTo>
                  <a:pt x="55563" y="104750"/>
                  <a:pt x="52015" y="101203"/>
                  <a:pt x="47625" y="101203"/>
                </a:cubicBezTo>
                <a:cubicBezTo>
                  <a:pt x="43235" y="101203"/>
                  <a:pt x="39688" y="104750"/>
                  <a:pt x="39688" y="109141"/>
                </a:cubicBezTo>
                <a:cubicBezTo>
                  <a:pt x="39688" y="113531"/>
                  <a:pt x="43235" y="117078"/>
                  <a:pt x="47625" y="117078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49" name="Text 46"/>
          <p:cNvSpPr/>
          <p:nvPr/>
        </p:nvSpPr>
        <p:spPr>
          <a:xfrm>
            <a:off x="6689725" y="3054352"/>
            <a:ext cx="4079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Mobile Integration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6689725" y="3276602"/>
            <a:ext cx="4079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Smartphone app for point-of-care screening in resource-limited settings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6178550" y="4752978"/>
            <a:ext cx="5689600" cy="1466850"/>
          </a:xfrm>
          <a:custGeom>
            <a:avLst/>
            <a:gdLst/>
            <a:ahLst/>
            <a:cxnLst/>
            <a:rect l="l" t="t" r="r" b="b"/>
            <a:pathLst>
              <a:path w="5689600" h="1466850">
                <a:moveTo>
                  <a:pt x="127000" y="0"/>
                </a:moveTo>
                <a:lnTo>
                  <a:pt x="5562600" y="0"/>
                </a:lnTo>
                <a:cubicBezTo>
                  <a:pt x="5632740" y="0"/>
                  <a:pt x="5689600" y="56860"/>
                  <a:pt x="5689600" y="127000"/>
                </a:cubicBezTo>
                <a:lnTo>
                  <a:pt x="5689600" y="1339850"/>
                </a:lnTo>
                <a:cubicBezTo>
                  <a:pt x="5689600" y="1409990"/>
                  <a:pt x="5632740" y="1466850"/>
                  <a:pt x="5562600" y="1466850"/>
                </a:cubicBezTo>
                <a:lnTo>
                  <a:pt x="127000" y="1466850"/>
                </a:lnTo>
                <a:cubicBezTo>
                  <a:pt x="56860" y="1466850"/>
                  <a:pt x="0" y="1409990"/>
                  <a:pt x="0" y="1339850"/>
                </a:cubicBezTo>
                <a:lnTo>
                  <a:pt x="0" y="127000"/>
                </a:lnTo>
                <a:cubicBezTo>
                  <a:pt x="0" y="56860"/>
                  <a:pt x="56860" y="0"/>
                  <a:pt x="1270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0D6EFD">
                <a:alpha val="10196"/>
              </a:srgbClr>
            </a:solidFill>
            <a:prstDash val="solid"/>
          </a:ln>
          <a:effectLst>
            <a:outerShdw blurRad="23813" dist="793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2" name="Text 49"/>
          <p:cNvSpPr/>
          <p:nvPr/>
        </p:nvSpPr>
        <p:spPr>
          <a:xfrm>
            <a:off x="6340475" y="4914902"/>
            <a:ext cx="5437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Research Pipeline</a:t>
            </a:r>
            <a:endParaRPr lang="en-US" sz="1600" dirty="0"/>
          </a:p>
        </p:txBody>
      </p:sp>
      <p:sp>
        <p:nvSpPr>
          <p:cNvPr id="53" name="Shape 50"/>
          <p:cNvSpPr/>
          <p:nvPr/>
        </p:nvSpPr>
        <p:spPr>
          <a:xfrm>
            <a:off x="6439297" y="523240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95250" y="0"/>
                </a:moveTo>
                <a:lnTo>
                  <a:pt x="285750" y="0"/>
                </a:lnTo>
                <a:cubicBezTo>
                  <a:pt x="338320" y="0"/>
                  <a:pt x="381000" y="42680"/>
                  <a:pt x="381000" y="95250"/>
                </a:cubicBezTo>
                <a:lnTo>
                  <a:pt x="381000" y="285750"/>
                </a:lnTo>
                <a:cubicBezTo>
                  <a:pt x="381000" y="338320"/>
                  <a:pt x="338320" y="381000"/>
                  <a:pt x="285750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54" name="Text 51"/>
          <p:cNvSpPr/>
          <p:nvPr/>
        </p:nvSpPr>
        <p:spPr>
          <a:xfrm>
            <a:off x="6526213" y="5327652"/>
            <a:ext cx="20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Q1</a:t>
            </a:r>
            <a:endParaRPr lang="en-US" sz="1600" dirty="0"/>
          </a:p>
        </p:txBody>
      </p:sp>
      <p:sp>
        <p:nvSpPr>
          <p:cNvPr id="55" name="Text 52"/>
          <p:cNvSpPr/>
          <p:nvPr/>
        </p:nvSpPr>
        <p:spPr>
          <a:xfrm>
            <a:off x="6308725" y="5676902"/>
            <a:ext cx="642938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Dataset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Expansion</a:t>
            </a:r>
            <a:endParaRPr lang="en-US" sz="1600" dirty="0"/>
          </a:p>
        </p:txBody>
      </p:sp>
      <p:sp>
        <p:nvSpPr>
          <p:cNvPr id="56" name="Shape 53"/>
          <p:cNvSpPr/>
          <p:nvPr/>
        </p:nvSpPr>
        <p:spPr>
          <a:xfrm>
            <a:off x="6982718" y="5629277"/>
            <a:ext cx="928688" cy="31750"/>
          </a:xfrm>
          <a:custGeom>
            <a:avLst/>
            <a:gdLst/>
            <a:ahLst/>
            <a:cxnLst/>
            <a:rect l="l" t="t" r="r" b="b"/>
            <a:pathLst>
              <a:path w="928688" h="31750">
                <a:moveTo>
                  <a:pt x="0" y="0"/>
                </a:moveTo>
                <a:lnTo>
                  <a:pt x="928688" y="0"/>
                </a:lnTo>
                <a:lnTo>
                  <a:pt x="928688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57" name="Shape 54"/>
          <p:cNvSpPr/>
          <p:nvPr/>
        </p:nvSpPr>
        <p:spPr>
          <a:xfrm>
            <a:off x="8087519" y="523240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95250" y="0"/>
                </a:moveTo>
                <a:lnTo>
                  <a:pt x="285750" y="0"/>
                </a:lnTo>
                <a:cubicBezTo>
                  <a:pt x="338320" y="0"/>
                  <a:pt x="381000" y="42680"/>
                  <a:pt x="381000" y="95250"/>
                </a:cubicBezTo>
                <a:lnTo>
                  <a:pt x="381000" y="285750"/>
                </a:lnTo>
                <a:cubicBezTo>
                  <a:pt x="381000" y="338320"/>
                  <a:pt x="338320" y="381000"/>
                  <a:pt x="285750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20C997"/>
          </a:solidFill>
          <a:ln/>
        </p:spPr>
      </p:sp>
      <p:sp>
        <p:nvSpPr>
          <p:cNvPr id="58" name="Text 55"/>
          <p:cNvSpPr/>
          <p:nvPr/>
        </p:nvSpPr>
        <p:spPr>
          <a:xfrm>
            <a:off x="8162925" y="5327652"/>
            <a:ext cx="230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Q2</a:t>
            </a:r>
            <a:endParaRPr lang="en-US" sz="1600" dirty="0"/>
          </a:p>
        </p:txBody>
      </p:sp>
      <p:sp>
        <p:nvSpPr>
          <p:cNvPr id="59" name="Text 56"/>
          <p:cNvSpPr/>
          <p:nvPr/>
        </p:nvSpPr>
        <p:spPr>
          <a:xfrm>
            <a:off x="7941667" y="5676902"/>
            <a:ext cx="674688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XAI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Integration</a:t>
            </a:r>
            <a:endParaRPr lang="en-US" sz="1600" dirty="0"/>
          </a:p>
        </p:txBody>
      </p:sp>
      <p:sp>
        <p:nvSpPr>
          <p:cNvPr id="60" name="Shape 57"/>
          <p:cNvSpPr/>
          <p:nvPr/>
        </p:nvSpPr>
        <p:spPr>
          <a:xfrm>
            <a:off x="8646219" y="5629277"/>
            <a:ext cx="928688" cy="31750"/>
          </a:xfrm>
          <a:custGeom>
            <a:avLst/>
            <a:gdLst/>
            <a:ahLst/>
            <a:cxnLst/>
            <a:rect l="l" t="t" r="r" b="b"/>
            <a:pathLst>
              <a:path w="928688" h="31750">
                <a:moveTo>
                  <a:pt x="0" y="0"/>
                </a:moveTo>
                <a:lnTo>
                  <a:pt x="928688" y="0"/>
                </a:lnTo>
                <a:lnTo>
                  <a:pt x="928688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61" name="Shape 58"/>
          <p:cNvSpPr/>
          <p:nvPr/>
        </p:nvSpPr>
        <p:spPr>
          <a:xfrm>
            <a:off x="9651703" y="523240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95250" y="0"/>
                </a:moveTo>
                <a:lnTo>
                  <a:pt x="285750" y="0"/>
                </a:lnTo>
                <a:cubicBezTo>
                  <a:pt x="338320" y="0"/>
                  <a:pt x="381000" y="42680"/>
                  <a:pt x="381000" y="95250"/>
                </a:cubicBezTo>
                <a:lnTo>
                  <a:pt x="381000" y="285750"/>
                </a:lnTo>
                <a:cubicBezTo>
                  <a:pt x="381000" y="338320"/>
                  <a:pt x="338320" y="381000"/>
                  <a:pt x="285750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6C757D"/>
          </a:solidFill>
          <a:ln/>
        </p:spPr>
      </p:sp>
      <p:sp>
        <p:nvSpPr>
          <p:cNvPr id="62" name="Text 59"/>
          <p:cNvSpPr/>
          <p:nvPr/>
        </p:nvSpPr>
        <p:spPr>
          <a:xfrm>
            <a:off x="9726613" y="5327652"/>
            <a:ext cx="230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Q3</a:t>
            </a:r>
            <a:endParaRPr lang="en-US" sz="1600" dirty="0"/>
          </a:p>
        </p:txBody>
      </p:sp>
      <p:sp>
        <p:nvSpPr>
          <p:cNvPr id="63" name="Text 60"/>
          <p:cNvSpPr/>
          <p:nvPr/>
        </p:nvSpPr>
        <p:spPr>
          <a:xfrm>
            <a:off x="9605268" y="5676902"/>
            <a:ext cx="476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Clinical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Trials</a:t>
            </a:r>
            <a:endParaRPr lang="en-US" sz="1600" dirty="0"/>
          </a:p>
        </p:txBody>
      </p:sp>
      <p:sp>
        <p:nvSpPr>
          <p:cNvPr id="64" name="Shape 61"/>
          <p:cNvSpPr/>
          <p:nvPr/>
        </p:nvSpPr>
        <p:spPr>
          <a:xfrm>
            <a:off x="10110987" y="5629277"/>
            <a:ext cx="928688" cy="31750"/>
          </a:xfrm>
          <a:custGeom>
            <a:avLst/>
            <a:gdLst/>
            <a:ahLst/>
            <a:cxnLst/>
            <a:rect l="l" t="t" r="r" b="b"/>
            <a:pathLst>
              <a:path w="928688" h="31750">
                <a:moveTo>
                  <a:pt x="0" y="0"/>
                </a:moveTo>
                <a:lnTo>
                  <a:pt x="928688" y="0"/>
                </a:lnTo>
                <a:lnTo>
                  <a:pt x="928688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65" name="Shape 62"/>
          <p:cNvSpPr/>
          <p:nvPr/>
        </p:nvSpPr>
        <p:spPr>
          <a:xfrm>
            <a:off x="11215093" y="523240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95250" y="0"/>
                </a:moveTo>
                <a:lnTo>
                  <a:pt x="285750" y="0"/>
                </a:lnTo>
                <a:cubicBezTo>
                  <a:pt x="338320" y="0"/>
                  <a:pt x="381000" y="42680"/>
                  <a:pt x="381000" y="95250"/>
                </a:cubicBezTo>
                <a:lnTo>
                  <a:pt x="381000" y="285750"/>
                </a:lnTo>
                <a:cubicBezTo>
                  <a:pt x="381000" y="338320"/>
                  <a:pt x="338320" y="381000"/>
                  <a:pt x="285750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D6EFD"/>
          </a:solidFill>
          <a:ln/>
        </p:spPr>
      </p:sp>
      <p:sp>
        <p:nvSpPr>
          <p:cNvPr id="66" name="Text 63"/>
          <p:cNvSpPr/>
          <p:nvPr/>
        </p:nvSpPr>
        <p:spPr>
          <a:xfrm>
            <a:off x="11290003" y="5327652"/>
            <a:ext cx="230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Q4</a:t>
            </a:r>
            <a:endParaRPr lang="en-US" sz="1600" dirty="0"/>
          </a:p>
        </p:txBody>
      </p:sp>
      <p:sp>
        <p:nvSpPr>
          <p:cNvPr id="67" name="Text 64"/>
          <p:cNvSpPr/>
          <p:nvPr/>
        </p:nvSpPr>
        <p:spPr>
          <a:xfrm>
            <a:off x="11070035" y="5676902"/>
            <a:ext cx="674688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Regulatory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6C757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Approval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870</Words>
  <Application>Microsoft Office PowerPoint</Application>
  <PresentationFormat>Widescreen</PresentationFormat>
  <Paragraphs>223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MiSans</vt:lpstr>
      <vt:lpstr>Liter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AI-Based Skin Lesion Classification Using Deep Learning</dc:title>
  <dc:subject>AI-Based Skin Lesion Classification Using Deep Learning</dc:subject>
  <dc:creator>Kimi</dc:creator>
  <cp:lastModifiedBy>Akhil Murthy</cp:lastModifiedBy>
  <cp:revision>2</cp:revision>
  <dcterms:created xsi:type="dcterms:W3CDTF">2026-02-07T07:05:46Z</dcterms:created>
  <dcterms:modified xsi:type="dcterms:W3CDTF">2026-02-07T13:19:05Z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{"Label":"AI-Based Skin Lesion Classification Using Deep Learning","ContentProducer":"001191110108MACG2KBH8F10000","ProduceID":"19c36e0d-5b22-8757-8000-0000a820c757","ReservedCode1":"","ContentPropagator":"001191110108MACG2KBH8F20000","PropagateID":"19c36e0d-5b22-8757-8000-0000a820c757","ReservedCode2":""}</vt:lpwstr>
  </property>
</Properties>
</file>